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60" r:id="rId6"/>
    <p:sldMasterId id="214748367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Lst>
  <p:sldSz cy="6858000" cx="9144000"/>
  <p:notesSz cx="6858000" cy="9144000"/>
  <p:embeddedFontLst>
    <p:embeddedFont>
      <p:font typeface="Lobster"/>
      <p:regular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9" roundtripDataSignature="AMtx7mg43w0pXVNki5ENvAGwzEHoYbn6a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EBA0E64-7EE2-4526-A4AB-6D6940B6CA66}">
  <a:tblStyle styleId="{0EBA0E64-7EE2-4526-A4AB-6D6940B6CA66}"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3.xml"/><Relationship Id="rId10" Type="http://schemas.openxmlformats.org/officeDocument/2006/relationships/slide" Target="slides/slide2.xml"/><Relationship Id="rId13" Type="http://schemas.openxmlformats.org/officeDocument/2006/relationships/slide" Target="slides/slide5.xml"/><Relationship Id="rId12" Type="http://schemas.openxmlformats.org/officeDocument/2006/relationships/slide" Target="slides/slide4.xml"/><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1.xml"/><Relationship Id="rId19" Type="http://customschemas.google.com/relationships/presentationmetadata" Target="metadata"/><Relationship Id="rId6" Type="http://schemas.openxmlformats.org/officeDocument/2006/relationships/slideMaster" Target="slideMasters/slideMaster2.xml"/><Relationship Id="rId18" Type="http://schemas.openxmlformats.org/officeDocument/2006/relationships/font" Target="fonts/Lobster-regular.fntdata"/><Relationship Id="rId7" Type="http://schemas.openxmlformats.org/officeDocument/2006/relationships/slideMaster" Target="slideMasters/slideMaster3.xml"/><Relationship Id="rId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9" name="Google Shape;23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5" name="Google Shape;24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3" name="Google Shape;26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2" name="Google Shape;29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8" name="Google Shape;31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52" name="Google Shape;35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66" name="Google Shape;36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94" name="Google Shape;39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 name="Shape 13"/>
        <p:cNvGrpSpPr/>
        <p:nvPr/>
      </p:nvGrpSpPr>
      <p:grpSpPr>
        <a:xfrm>
          <a:off x="0" y="0"/>
          <a:ext cx="0" cy="0"/>
          <a:chOff x="0" y="0"/>
          <a:chExt cx="0" cy="0"/>
        </a:xfrm>
      </p:grpSpPr>
      <p:sp>
        <p:nvSpPr>
          <p:cNvPr id="14" name="Google Shape;14;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5" name="Google Shape;1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0" name="Shape 70"/>
        <p:cNvGrpSpPr/>
        <p:nvPr/>
      </p:nvGrpSpPr>
      <p:grpSpPr>
        <a:xfrm>
          <a:off x="0" y="0"/>
          <a:ext cx="0" cy="0"/>
          <a:chOff x="0" y="0"/>
          <a:chExt cx="0" cy="0"/>
        </a:xfrm>
      </p:grpSpPr>
      <p:sp>
        <p:nvSpPr>
          <p:cNvPr id="71" name="Google Shape;71;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2" name="Google Shape;72;p19"/>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3" name="Google Shape;73;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6" name="Shape 76"/>
        <p:cNvGrpSpPr/>
        <p:nvPr/>
      </p:nvGrpSpPr>
      <p:grpSpPr>
        <a:xfrm>
          <a:off x="0" y="0"/>
          <a:ext cx="0" cy="0"/>
          <a:chOff x="0" y="0"/>
          <a:chExt cx="0" cy="0"/>
        </a:xfrm>
      </p:grpSpPr>
      <p:sp>
        <p:nvSpPr>
          <p:cNvPr id="77" name="Google Shape;77;p20"/>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8" name="Google Shape;78;p20"/>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9" name="Google Shape;79;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8" name="Shape 88"/>
        <p:cNvGrpSpPr/>
        <p:nvPr/>
      </p:nvGrpSpPr>
      <p:grpSpPr>
        <a:xfrm>
          <a:off x="0" y="0"/>
          <a:ext cx="0" cy="0"/>
          <a:chOff x="0" y="0"/>
          <a:chExt cx="0" cy="0"/>
        </a:xfrm>
      </p:grpSpPr>
      <p:sp>
        <p:nvSpPr>
          <p:cNvPr id="89" name="Google Shape;89;p2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0" name="Google Shape;90;p2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91" name="Google Shape;91;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4" name="Shape 94"/>
        <p:cNvGrpSpPr/>
        <p:nvPr/>
      </p:nvGrpSpPr>
      <p:grpSpPr>
        <a:xfrm>
          <a:off x="0" y="0"/>
          <a:ext cx="0" cy="0"/>
          <a:chOff x="0" y="0"/>
          <a:chExt cx="0" cy="0"/>
        </a:xfrm>
      </p:grpSpPr>
      <p:sp>
        <p:nvSpPr>
          <p:cNvPr id="95" name="Google Shape;95;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6" name="Google Shape;96;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97" name="Google Shape;97;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0" name="Shape 100"/>
        <p:cNvGrpSpPr/>
        <p:nvPr/>
      </p:nvGrpSpPr>
      <p:grpSpPr>
        <a:xfrm>
          <a:off x="0" y="0"/>
          <a:ext cx="0" cy="0"/>
          <a:chOff x="0" y="0"/>
          <a:chExt cx="0" cy="0"/>
        </a:xfrm>
      </p:grpSpPr>
      <p:sp>
        <p:nvSpPr>
          <p:cNvPr id="101" name="Google Shape;101;p2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2" name="Google Shape;102;p2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103" name="Google Shape;103;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6" name="Shape 106"/>
        <p:cNvGrpSpPr/>
        <p:nvPr/>
      </p:nvGrpSpPr>
      <p:grpSpPr>
        <a:xfrm>
          <a:off x="0" y="0"/>
          <a:ext cx="0" cy="0"/>
          <a:chOff x="0" y="0"/>
          <a:chExt cx="0" cy="0"/>
        </a:xfrm>
      </p:grpSpPr>
      <p:sp>
        <p:nvSpPr>
          <p:cNvPr id="107" name="Google Shape;107;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8" name="Google Shape;108;p2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109" name="Google Shape;109;p2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110" name="Google Shape;110;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3" name="Shape 113"/>
        <p:cNvGrpSpPr/>
        <p:nvPr/>
      </p:nvGrpSpPr>
      <p:grpSpPr>
        <a:xfrm>
          <a:off x="0" y="0"/>
          <a:ext cx="0" cy="0"/>
          <a:chOff x="0" y="0"/>
          <a:chExt cx="0" cy="0"/>
        </a:xfrm>
      </p:grpSpPr>
      <p:sp>
        <p:nvSpPr>
          <p:cNvPr id="114" name="Google Shape;114;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15" name="Google Shape;115;p2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16" name="Google Shape;116;p2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17" name="Google Shape;117;p2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18" name="Google Shape;118;p2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19" name="Google Shape;119;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2" name="Shape 122"/>
        <p:cNvGrpSpPr/>
        <p:nvPr/>
      </p:nvGrpSpPr>
      <p:grpSpPr>
        <a:xfrm>
          <a:off x="0" y="0"/>
          <a:ext cx="0" cy="0"/>
          <a:chOff x="0" y="0"/>
          <a:chExt cx="0" cy="0"/>
        </a:xfrm>
      </p:grpSpPr>
      <p:sp>
        <p:nvSpPr>
          <p:cNvPr id="123" name="Google Shape;123;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24" name="Google Shape;124;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7" name="Shape 127"/>
        <p:cNvGrpSpPr/>
        <p:nvPr/>
      </p:nvGrpSpPr>
      <p:grpSpPr>
        <a:xfrm>
          <a:off x="0" y="0"/>
          <a:ext cx="0" cy="0"/>
          <a:chOff x="0" y="0"/>
          <a:chExt cx="0" cy="0"/>
        </a:xfrm>
      </p:grpSpPr>
      <p:sp>
        <p:nvSpPr>
          <p:cNvPr id="128" name="Google Shape;128;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31" name="Shape 131"/>
        <p:cNvGrpSpPr/>
        <p:nvPr/>
      </p:nvGrpSpPr>
      <p:grpSpPr>
        <a:xfrm>
          <a:off x="0" y="0"/>
          <a:ext cx="0" cy="0"/>
          <a:chOff x="0" y="0"/>
          <a:chExt cx="0" cy="0"/>
        </a:xfrm>
      </p:grpSpPr>
      <p:sp>
        <p:nvSpPr>
          <p:cNvPr id="132" name="Google Shape;132;p2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33" name="Google Shape;133;p2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134" name="Google Shape;134;p2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135" name="Google Shape;135;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0" name="Google Shape;20;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1" name="Google Shape;2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8" name="Shape 138"/>
        <p:cNvGrpSpPr/>
        <p:nvPr/>
      </p:nvGrpSpPr>
      <p:grpSpPr>
        <a:xfrm>
          <a:off x="0" y="0"/>
          <a:ext cx="0" cy="0"/>
          <a:chOff x="0" y="0"/>
          <a:chExt cx="0" cy="0"/>
        </a:xfrm>
      </p:grpSpPr>
      <p:sp>
        <p:nvSpPr>
          <p:cNvPr id="139" name="Google Shape;139;p3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40" name="Google Shape;140;p30"/>
          <p:cNvSpPr/>
          <p:nvPr>
            <p:ph idx="2" type="pic"/>
          </p:nvPr>
        </p:nvSpPr>
        <p:spPr>
          <a:xfrm>
            <a:off x="1792288" y="612775"/>
            <a:ext cx="5486400" cy="4114800"/>
          </a:xfrm>
          <a:prstGeom prst="rect">
            <a:avLst/>
          </a:prstGeom>
          <a:noFill/>
          <a:ln>
            <a:noFill/>
          </a:ln>
        </p:spPr>
      </p:sp>
      <p:sp>
        <p:nvSpPr>
          <p:cNvPr id="141" name="Google Shape;141;p3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142" name="Google Shape;142;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4" name="Google Shape;144;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5" name="Shape 145"/>
        <p:cNvGrpSpPr/>
        <p:nvPr/>
      </p:nvGrpSpPr>
      <p:grpSpPr>
        <a:xfrm>
          <a:off x="0" y="0"/>
          <a:ext cx="0" cy="0"/>
          <a:chOff x="0" y="0"/>
          <a:chExt cx="0" cy="0"/>
        </a:xfrm>
      </p:grpSpPr>
      <p:sp>
        <p:nvSpPr>
          <p:cNvPr id="146" name="Google Shape;146;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47" name="Google Shape;147;p3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48" name="Google Shape;148;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9" name="Google Shape;149;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1" name="Shape 151"/>
        <p:cNvGrpSpPr/>
        <p:nvPr/>
      </p:nvGrpSpPr>
      <p:grpSpPr>
        <a:xfrm>
          <a:off x="0" y="0"/>
          <a:ext cx="0" cy="0"/>
          <a:chOff x="0" y="0"/>
          <a:chExt cx="0" cy="0"/>
        </a:xfrm>
      </p:grpSpPr>
      <p:sp>
        <p:nvSpPr>
          <p:cNvPr id="152" name="Google Shape;152;p3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53" name="Google Shape;153;p3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54" name="Google Shape;154;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6" name="Google Shape;156;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157" name="Shape 157"/>
        <p:cNvGrpSpPr/>
        <p:nvPr/>
      </p:nvGrpSpPr>
      <p:grpSpPr>
        <a:xfrm>
          <a:off x="0" y="0"/>
          <a:ext cx="0" cy="0"/>
          <a:chOff x="0" y="0"/>
          <a:chExt cx="0" cy="0"/>
        </a:xfrm>
      </p:grpSpPr>
      <p:sp>
        <p:nvSpPr>
          <p:cNvPr id="158" name="Google Shape;158;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59" name="Google Shape;159;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0" name="Google Shape;160;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1" name="Google Shape;161;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8" name="Shape 168"/>
        <p:cNvGrpSpPr/>
        <p:nvPr/>
      </p:nvGrpSpPr>
      <p:grpSpPr>
        <a:xfrm>
          <a:off x="0" y="0"/>
          <a:ext cx="0" cy="0"/>
          <a:chOff x="0" y="0"/>
          <a:chExt cx="0" cy="0"/>
        </a:xfrm>
      </p:grpSpPr>
      <p:sp>
        <p:nvSpPr>
          <p:cNvPr id="169" name="Google Shape;169;p3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0" name="Google Shape;170;p3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71" name="Google Shape;171;p3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2" name="Google Shape;172;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3" name="Google Shape;173;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4" name="Shape 174"/>
        <p:cNvGrpSpPr/>
        <p:nvPr/>
      </p:nvGrpSpPr>
      <p:grpSpPr>
        <a:xfrm>
          <a:off x="0" y="0"/>
          <a:ext cx="0" cy="0"/>
          <a:chOff x="0" y="0"/>
          <a:chExt cx="0" cy="0"/>
        </a:xfrm>
      </p:grpSpPr>
      <p:sp>
        <p:nvSpPr>
          <p:cNvPr id="175" name="Google Shape;175;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6" name="Google Shape;176;p3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77" name="Google Shape;177;p3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3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9" name="Google Shape;179;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0" name="Shape 180"/>
        <p:cNvGrpSpPr/>
        <p:nvPr/>
      </p:nvGrpSpPr>
      <p:grpSpPr>
        <a:xfrm>
          <a:off x="0" y="0"/>
          <a:ext cx="0" cy="0"/>
          <a:chOff x="0" y="0"/>
          <a:chExt cx="0" cy="0"/>
        </a:xfrm>
      </p:grpSpPr>
      <p:sp>
        <p:nvSpPr>
          <p:cNvPr id="181" name="Google Shape;181;p3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82" name="Google Shape;182;p3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183" name="Google Shape;183;p3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4" name="Google Shape;184;p3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86" name="Shape 186"/>
        <p:cNvGrpSpPr/>
        <p:nvPr/>
      </p:nvGrpSpPr>
      <p:grpSpPr>
        <a:xfrm>
          <a:off x="0" y="0"/>
          <a:ext cx="0" cy="0"/>
          <a:chOff x="0" y="0"/>
          <a:chExt cx="0" cy="0"/>
        </a:xfrm>
      </p:grpSpPr>
      <p:sp>
        <p:nvSpPr>
          <p:cNvPr id="187" name="Google Shape;187;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88" name="Google Shape;188;p3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189" name="Google Shape;189;p3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190" name="Google Shape;190;p3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1" name="Google Shape;191;p3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2" name="Google Shape;192;p3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93" name="Shape 193"/>
        <p:cNvGrpSpPr/>
        <p:nvPr/>
      </p:nvGrpSpPr>
      <p:grpSpPr>
        <a:xfrm>
          <a:off x="0" y="0"/>
          <a:ext cx="0" cy="0"/>
          <a:chOff x="0" y="0"/>
          <a:chExt cx="0" cy="0"/>
        </a:xfrm>
      </p:grpSpPr>
      <p:sp>
        <p:nvSpPr>
          <p:cNvPr id="194" name="Google Shape;194;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95" name="Google Shape;195;p3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96" name="Google Shape;196;p3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97" name="Google Shape;197;p3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98" name="Google Shape;198;p3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99" name="Google Shape;199;p3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0" name="Google Shape;200;p3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1" name="Google Shape;201;p3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02" name="Shape 202"/>
        <p:cNvGrpSpPr/>
        <p:nvPr/>
      </p:nvGrpSpPr>
      <p:grpSpPr>
        <a:xfrm>
          <a:off x="0" y="0"/>
          <a:ext cx="0" cy="0"/>
          <a:chOff x="0" y="0"/>
          <a:chExt cx="0" cy="0"/>
        </a:xfrm>
      </p:grpSpPr>
      <p:sp>
        <p:nvSpPr>
          <p:cNvPr id="203" name="Google Shape;203;p4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04" name="Google Shape;204;p4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5" name="Google Shape;205;p4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6" name="Google Shape;206;p4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4" name="Shape 24"/>
        <p:cNvGrpSpPr/>
        <p:nvPr/>
      </p:nvGrpSpPr>
      <p:grpSpPr>
        <a:xfrm>
          <a:off x="0" y="0"/>
          <a:ext cx="0" cy="0"/>
          <a:chOff x="0" y="0"/>
          <a:chExt cx="0" cy="0"/>
        </a:xfrm>
      </p:grpSpPr>
      <p:sp>
        <p:nvSpPr>
          <p:cNvPr id="25" name="Google Shape;25;p1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6" name="Google Shape;26;p1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27" name="Google Shape;27;p1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28" name="Google Shape;28;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07" name="Shape 207"/>
        <p:cNvGrpSpPr/>
        <p:nvPr/>
      </p:nvGrpSpPr>
      <p:grpSpPr>
        <a:xfrm>
          <a:off x="0" y="0"/>
          <a:ext cx="0" cy="0"/>
          <a:chOff x="0" y="0"/>
          <a:chExt cx="0" cy="0"/>
        </a:xfrm>
      </p:grpSpPr>
      <p:sp>
        <p:nvSpPr>
          <p:cNvPr id="208" name="Google Shape;208;p4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9" name="Google Shape;209;p4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0" name="Google Shape;210;p4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11" name="Shape 211"/>
        <p:cNvGrpSpPr/>
        <p:nvPr/>
      </p:nvGrpSpPr>
      <p:grpSpPr>
        <a:xfrm>
          <a:off x="0" y="0"/>
          <a:ext cx="0" cy="0"/>
          <a:chOff x="0" y="0"/>
          <a:chExt cx="0" cy="0"/>
        </a:xfrm>
      </p:grpSpPr>
      <p:sp>
        <p:nvSpPr>
          <p:cNvPr id="212" name="Google Shape;212;p4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13" name="Google Shape;213;p4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214" name="Google Shape;214;p4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215" name="Google Shape;215;p4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6" name="Google Shape;216;p4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7" name="Google Shape;217;p4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18" name="Shape 218"/>
        <p:cNvGrpSpPr/>
        <p:nvPr/>
      </p:nvGrpSpPr>
      <p:grpSpPr>
        <a:xfrm>
          <a:off x="0" y="0"/>
          <a:ext cx="0" cy="0"/>
          <a:chOff x="0" y="0"/>
          <a:chExt cx="0" cy="0"/>
        </a:xfrm>
      </p:grpSpPr>
      <p:sp>
        <p:nvSpPr>
          <p:cNvPr id="219" name="Google Shape;219;p4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20" name="Google Shape;220;p43"/>
          <p:cNvSpPr/>
          <p:nvPr>
            <p:ph idx="2" type="pic"/>
          </p:nvPr>
        </p:nvSpPr>
        <p:spPr>
          <a:xfrm>
            <a:off x="1792288" y="612775"/>
            <a:ext cx="5486400" cy="4114800"/>
          </a:xfrm>
          <a:prstGeom prst="rect">
            <a:avLst/>
          </a:prstGeom>
          <a:noFill/>
          <a:ln>
            <a:noFill/>
          </a:ln>
        </p:spPr>
      </p:sp>
      <p:sp>
        <p:nvSpPr>
          <p:cNvPr id="221" name="Google Shape;221;p4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222" name="Google Shape;222;p4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3" name="Google Shape;223;p4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4" name="Google Shape;224;p4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25" name="Shape 225"/>
        <p:cNvGrpSpPr/>
        <p:nvPr/>
      </p:nvGrpSpPr>
      <p:grpSpPr>
        <a:xfrm>
          <a:off x="0" y="0"/>
          <a:ext cx="0" cy="0"/>
          <a:chOff x="0" y="0"/>
          <a:chExt cx="0" cy="0"/>
        </a:xfrm>
      </p:grpSpPr>
      <p:sp>
        <p:nvSpPr>
          <p:cNvPr id="226" name="Google Shape;226;p4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27" name="Google Shape;227;p44"/>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28" name="Google Shape;228;p4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9" name="Google Shape;229;p4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0" name="Google Shape;230;p4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31" name="Shape 231"/>
        <p:cNvGrpSpPr/>
        <p:nvPr/>
      </p:nvGrpSpPr>
      <p:grpSpPr>
        <a:xfrm>
          <a:off x="0" y="0"/>
          <a:ext cx="0" cy="0"/>
          <a:chOff x="0" y="0"/>
          <a:chExt cx="0" cy="0"/>
        </a:xfrm>
      </p:grpSpPr>
      <p:sp>
        <p:nvSpPr>
          <p:cNvPr id="232" name="Google Shape;232;p45"/>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33" name="Google Shape;233;p45"/>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34" name="Google Shape;234;p4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5" name="Google Shape;235;p4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6" name="Google Shape;236;p4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1" name="Shape 31"/>
        <p:cNvGrpSpPr/>
        <p:nvPr/>
      </p:nvGrpSpPr>
      <p:grpSpPr>
        <a:xfrm>
          <a:off x="0" y="0"/>
          <a:ext cx="0" cy="0"/>
          <a:chOff x="0" y="0"/>
          <a:chExt cx="0" cy="0"/>
        </a:xfrm>
      </p:grpSpPr>
      <p:sp>
        <p:nvSpPr>
          <p:cNvPr id="32" name="Google Shape;32;p1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3" name="Google Shape;33;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34" name="Google Shape;34;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1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9" name="Google Shape;39;p1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40" name="Google Shape;40;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3" name="Shape 43"/>
        <p:cNvGrpSpPr/>
        <p:nvPr/>
      </p:nvGrpSpPr>
      <p:grpSpPr>
        <a:xfrm>
          <a:off x="0" y="0"/>
          <a:ext cx="0" cy="0"/>
          <a:chOff x="0" y="0"/>
          <a:chExt cx="0" cy="0"/>
        </a:xfrm>
      </p:grpSpPr>
      <p:sp>
        <p:nvSpPr>
          <p:cNvPr id="44" name="Google Shape;44;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5" name="Google Shape;45;p1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6" name="Google Shape;46;p1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7" name="Google Shape;47;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0" name="Shape 50"/>
        <p:cNvGrpSpPr/>
        <p:nvPr/>
      </p:nvGrpSpPr>
      <p:grpSpPr>
        <a:xfrm>
          <a:off x="0" y="0"/>
          <a:ext cx="0" cy="0"/>
          <a:chOff x="0" y="0"/>
          <a:chExt cx="0" cy="0"/>
        </a:xfrm>
      </p:grpSpPr>
      <p:sp>
        <p:nvSpPr>
          <p:cNvPr id="51" name="Google Shape;51;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2" name="Google Shape;52;p1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53" name="Google Shape;53;p1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4" name="Google Shape;54;p1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55" name="Google Shape;55;p1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6" name="Google Shape;56;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3" name="Shape 63"/>
        <p:cNvGrpSpPr/>
        <p:nvPr/>
      </p:nvGrpSpPr>
      <p:grpSpPr>
        <a:xfrm>
          <a:off x="0" y="0"/>
          <a:ext cx="0" cy="0"/>
          <a:chOff x="0" y="0"/>
          <a:chExt cx="0" cy="0"/>
        </a:xfrm>
      </p:grpSpPr>
      <p:sp>
        <p:nvSpPr>
          <p:cNvPr id="64" name="Google Shape;64;p1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5" name="Google Shape;65;p18"/>
          <p:cNvSpPr/>
          <p:nvPr>
            <p:ph idx="2" type="pic"/>
          </p:nvPr>
        </p:nvSpPr>
        <p:spPr>
          <a:xfrm>
            <a:off x="1792288" y="612775"/>
            <a:ext cx="5486400" cy="4114800"/>
          </a:xfrm>
          <a:prstGeom prst="rect">
            <a:avLst/>
          </a:prstGeom>
          <a:noFill/>
          <a:ln>
            <a:noFill/>
          </a:ln>
        </p:spPr>
      </p:sp>
      <p:sp>
        <p:nvSpPr>
          <p:cNvPr id="66" name="Google Shape;66;p1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7" name="Google Shape;67;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jpg"/><Relationship Id="rId2" Type="http://schemas.openxmlformats.org/officeDocument/2006/relationships/image" Target="../media/image15.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4.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theme" Target="../theme/theme3.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0" Type="http://schemas.openxmlformats.org/officeDocument/2006/relationships/slideLayout" Target="../slideLayouts/slideLayout33.xml"/><Relationship Id="rId12" Type="http://schemas.openxmlformats.org/officeDocument/2006/relationships/theme" Target="../theme/theme2.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9" Type="http://schemas.openxmlformats.org/officeDocument/2006/relationships/slideLayout" Target="../slideLayouts/slideLayout32.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graphical user interface&#10;&#10;Description automatically generated" id="11" name="Google Shape;11;p9"/>
          <p:cNvPicPr preferRelativeResize="0"/>
          <p:nvPr/>
        </p:nvPicPr>
        <p:blipFill rotWithShape="1">
          <a:blip r:embed="rId1">
            <a:alphaModFix/>
          </a:blip>
          <a:srcRect b="0" l="0" r="0" t="0"/>
          <a:stretch/>
        </p:blipFill>
        <p:spPr>
          <a:xfrm>
            <a:off x="0" y="-8258"/>
            <a:ext cx="9180512" cy="6866258"/>
          </a:xfrm>
          <a:prstGeom prst="rect">
            <a:avLst/>
          </a:prstGeom>
          <a:noFill/>
          <a:ln>
            <a:noFill/>
          </a:ln>
        </p:spPr>
      </p:pic>
      <p:pic>
        <p:nvPicPr>
          <p:cNvPr id="12" name="Google Shape;12;p9"/>
          <p:cNvPicPr preferRelativeResize="0"/>
          <p:nvPr/>
        </p:nvPicPr>
        <p:blipFill rotWithShape="1">
          <a:blip r:embed="rId2">
            <a:alphaModFix/>
          </a:blip>
          <a:srcRect b="0" l="0" r="0" t="0"/>
          <a:stretch/>
        </p:blipFill>
        <p:spPr>
          <a:xfrm>
            <a:off x="5940152" y="-5883"/>
            <a:ext cx="3137367" cy="208823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84" name="Google Shape;84;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5" name="Google Shape;85;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6" name="Google Shape;86;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7" name="Google Shape;87;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2" name="Shape 162"/>
        <p:cNvGrpSpPr/>
        <p:nvPr/>
      </p:nvGrpSpPr>
      <p:grpSpPr>
        <a:xfrm>
          <a:off x="0" y="0"/>
          <a:ext cx="0" cy="0"/>
          <a:chOff x="0" y="0"/>
          <a:chExt cx="0" cy="0"/>
        </a:xfrm>
      </p:grpSpPr>
      <p:sp>
        <p:nvSpPr>
          <p:cNvPr id="163" name="Google Shape;163;p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164" name="Google Shape;164;p3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65" name="Google Shape;165;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6" name="Google Shape;166;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7" name="Google Shape;167;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18.png"/><Relationship Id="rId5"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9.jpg"/><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4.png"/><Relationship Id="rId4" Type="http://schemas.openxmlformats.org/officeDocument/2006/relationships/image" Target="../media/image2.png"/><Relationship Id="rId5" Type="http://schemas.openxmlformats.org/officeDocument/2006/relationships/image" Target="../media/image12.png"/><Relationship Id="rId6" Type="http://schemas.openxmlformats.org/officeDocument/2006/relationships/image" Target="../media/image17.png"/><Relationship Id="rId7"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0.png"/><Relationship Id="rId4" Type="http://schemas.openxmlformats.org/officeDocument/2006/relationships/image" Target="../media/image12.png"/><Relationship Id="rId9" Type="http://schemas.openxmlformats.org/officeDocument/2006/relationships/image" Target="../media/image13.png"/><Relationship Id="rId5" Type="http://schemas.openxmlformats.org/officeDocument/2006/relationships/image" Target="../media/image6.png"/><Relationship Id="rId6" Type="http://schemas.openxmlformats.org/officeDocument/2006/relationships/image" Target="../media/image3.png"/><Relationship Id="rId7" Type="http://schemas.openxmlformats.org/officeDocument/2006/relationships/image" Target="../media/image5.png"/><Relationship Id="rId8"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0.png"/><Relationship Id="rId4" Type="http://schemas.openxmlformats.org/officeDocument/2006/relationships/hyperlink" Target="https://form.jotform.com/241584703681359" TargetMode="External"/><Relationship Id="rId5" Type="http://schemas.openxmlformats.org/officeDocument/2006/relationships/hyperlink" Target="https://form.jotform.com/241584703681359" TargetMode="External"/><Relationship Id="rId6" Type="http://schemas.openxmlformats.org/officeDocument/2006/relationships/hyperlink" Target="https://drive.google.com/file/d/1cboQChLeahpq39ETgGulQwMWBnLcorzd/view?usp=drive_link" TargetMode="External"/><Relationship Id="rId7"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drive.google.com/file/d/1_qGCVAMsnP12nyik0v4EtiZVNP6xaLCD/view?usp=drive_link" TargetMode="External"/><Relationship Id="rId4" Type="http://schemas.openxmlformats.org/officeDocument/2006/relationships/hyperlink" Target="https://drive.google.com/file/d/1vbt_H8PjttpMQD8kolTqo1oXmINRpzDL/view?usp=drive_lin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mailto:clinicalskills@ucd.ie" TargetMode="External"/><Relationship Id="rId4" Type="http://schemas.openxmlformats.org/officeDocument/2006/relationships/hyperlink" Target="mailto:clinicalskills@ucd.i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0" name="Shape 240"/>
        <p:cNvGrpSpPr/>
        <p:nvPr/>
      </p:nvGrpSpPr>
      <p:grpSpPr>
        <a:xfrm>
          <a:off x="0" y="0"/>
          <a:ext cx="0" cy="0"/>
          <a:chOff x="0" y="0"/>
          <a:chExt cx="0" cy="0"/>
        </a:xfrm>
      </p:grpSpPr>
      <p:pic>
        <p:nvPicPr>
          <p:cNvPr id="241" name="Google Shape;241;p1"/>
          <p:cNvPicPr preferRelativeResize="0"/>
          <p:nvPr/>
        </p:nvPicPr>
        <p:blipFill rotWithShape="1">
          <a:blip r:embed="rId3">
            <a:alphaModFix/>
          </a:blip>
          <a:srcRect b="0" l="0" r="0" t="0"/>
          <a:stretch/>
        </p:blipFill>
        <p:spPr>
          <a:xfrm>
            <a:off x="395536" y="2132856"/>
            <a:ext cx="5759514" cy="3841676"/>
          </a:xfrm>
          <a:prstGeom prst="rect">
            <a:avLst/>
          </a:prstGeom>
          <a:noFill/>
          <a:ln>
            <a:noFill/>
          </a:ln>
        </p:spPr>
      </p:pic>
      <p:sp>
        <p:nvSpPr>
          <p:cNvPr id="242" name="Google Shape;242;p1"/>
          <p:cNvSpPr txBox="1"/>
          <p:nvPr/>
        </p:nvSpPr>
        <p:spPr>
          <a:xfrm>
            <a:off x="539552" y="1268760"/>
            <a:ext cx="5544616"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000000"/>
                </a:solidFill>
                <a:latin typeface="Arial"/>
                <a:ea typeface="Arial"/>
                <a:cs typeface="Arial"/>
                <a:sym typeface="Arial"/>
              </a:rPr>
              <a:t>CLINICAL SKILLS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
          <p:cNvSpPr txBox="1"/>
          <p:nvPr>
            <p:ph type="title"/>
          </p:nvPr>
        </p:nvSpPr>
        <p:spPr>
          <a:xfrm>
            <a:off x="323528" y="712801"/>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br>
              <a:rPr b="0" i="0" lang="en-US" sz="4400" u="none" cap="none" strike="noStrike">
                <a:solidFill>
                  <a:srgbClr val="000000"/>
                </a:solidFill>
                <a:latin typeface="Arial"/>
                <a:ea typeface="Arial"/>
                <a:cs typeface="Arial"/>
                <a:sym typeface="Arial"/>
              </a:rPr>
            </a:br>
            <a:r>
              <a:rPr b="0" i="0" lang="en-US" sz="3200" u="none" cap="none" strike="noStrike">
                <a:solidFill>
                  <a:srgbClr val="000000"/>
                </a:solidFill>
                <a:latin typeface="Arial"/>
                <a:ea typeface="Arial"/>
                <a:cs typeface="Arial"/>
                <a:sym typeface="Arial"/>
              </a:rPr>
              <a:t>CLINICAL SKILLS </a:t>
            </a:r>
            <a:br>
              <a:rPr lang="en-US"/>
            </a:br>
            <a:endParaRPr/>
          </a:p>
        </p:txBody>
      </p:sp>
      <p:grpSp>
        <p:nvGrpSpPr>
          <p:cNvPr id="248" name="Google Shape;248;p2"/>
          <p:cNvGrpSpPr/>
          <p:nvPr/>
        </p:nvGrpSpPr>
        <p:grpSpPr>
          <a:xfrm>
            <a:off x="457200" y="1600752"/>
            <a:ext cx="8229600" cy="4524857"/>
            <a:chOff x="0" y="552"/>
            <a:chExt cx="8229600" cy="4524857"/>
          </a:xfrm>
        </p:grpSpPr>
        <p:sp>
          <p:nvSpPr>
            <p:cNvPr id="249" name="Google Shape;249;p2"/>
            <p:cNvSpPr/>
            <p:nvPr/>
          </p:nvSpPr>
          <p:spPr>
            <a:xfrm>
              <a:off x="0" y="552"/>
              <a:ext cx="8229600" cy="1292816"/>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 name="Google Shape;250;p2"/>
            <p:cNvSpPr/>
            <p:nvPr/>
          </p:nvSpPr>
          <p:spPr>
            <a:xfrm>
              <a:off x="391077" y="291436"/>
              <a:ext cx="711049" cy="711049"/>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2"/>
            <p:cNvSpPr/>
            <p:nvPr/>
          </p:nvSpPr>
          <p:spPr>
            <a:xfrm>
              <a:off x="1493203" y="552"/>
              <a:ext cx="6736396" cy="1292816"/>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2"/>
            <p:cNvSpPr txBox="1"/>
            <p:nvPr/>
          </p:nvSpPr>
          <p:spPr>
            <a:xfrm>
              <a:off x="1493203" y="552"/>
              <a:ext cx="6736396" cy="1292816"/>
            </a:xfrm>
            <a:prstGeom prst="rect">
              <a:avLst/>
            </a:prstGeom>
            <a:noFill/>
            <a:ln>
              <a:noFill/>
            </a:ln>
          </p:spPr>
          <p:txBody>
            <a:bodyPr anchorCtr="0" anchor="ctr" bIns="136800" lIns="136800" spcFirstLastPara="1" rIns="136800" wrap="square" tIns="136800">
              <a:noAutofit/>
            </a:bodyPr>
            <a:lstStyle/>
            <a:p>
              <a:pPr indent="0" lvl="0" marL="0" marR="0" rtl="0" algn="l">
                <a:lnSpc>
                  <a:spcPct val="9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Clinical Skills Laboratories facilitate  interactive teaching and learning for Nursing and Midwifery clinical skills. Here students can practice their clinical  knowledge and skills in a safe environment, towards gaining competency in nursing and midwifery practice.</a:t>
              </a:r>
              <a:endParaRPr b="0" i="0" sz="1800" u="none" cap="none" strike="noStrike">
                <a:solidFill>
                  <a:schemeClr val="dk1"/>
                </a:solidFill>
                <a:latin typeface="Calibri"/>
                <a:ea typeface="Calibri"/>
                <a:cs typeface="Calibri"/>
                <a:sym typeface="Calibri"/>
              </a:endParaRPr>
            </a:p>
          </p:txBody>
        </p:sp>
        <p:sp>
          <p:nvSpPr>
            <p:cNvPr id="253" name="Google Shape;253;p2"/>
            <p:cNvSpPr/>
            <p:nvPr/>
          </p:nvSpPr>
          <p:spPr>
            <a:xfrm>
              <a:off x="0" y="1616573"/>
              <a:ext cx="8229600" cy="1292816"/>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 name="Google Shape;254;p2"/>
            <p:cNvSpPr/>
            <p:nvPr/>
          </p:nvSpPr>
          <p:spPr>
            <a:xfrm>
              <a:off x="391077" y="1907456"/>
              <a:ext cx="711049" cy="711049"/>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 name="Google Shape;255;p2"/>
            <p:cNvSpPr/>
            <p:nvPr/>
          </p:nvSpPr>
          <p:spPr>
            <a:xfrm>
              <a:off x="1493203" y="1616573"/>
              <a:ext cx="6736396" cy="1292816"/>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 name="Google Shape;256;p2"/>
            <p:cNvSpPr txBox="1"/>
            <p:nvPr/>
          </p:nvSpPr>
          <p:spPr>
            <a:xfrm>
              <a:off x="1493203" y="1616573"/>
              <a:ext cx="6736396" cy="1292816"/>
            </a:xfrm>
            <a:prstGeom prst="rect">
              <a:avLst/>
            </a:prstGeom>
            <a:noFill/>
            <a:ln>
              <a:noFill/>
            </a:ln>
          </p:spPr>
          <p:txBody>
            <a:bodyPr anchorCtr="0" anchor="ctr" bIns="136800" lIns="136800" spcFirstLastPara="1" rIns="136800" wrap="square" tIns="136800">
              <a:noAutofit/>
            </a:bodyPr>
            <a:lstStyle/>
            <a:p>
              <a:pPr indent="0" lvl="0" marL="0" marR="0" rtl="0" algn="l">
                <a:lnSpc>
                  <a:spcPct val="9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There are 6  clinical skills laboratories with a wide  catalogue of low-high fidelity nursing manikins and simulators available to assist in the delivery of  skills in all strands of nursing, midwifery and healthcare systems. Managed by the Clinical Skills Lab Managers.</a:t>
              </a:r>
              <a:endParaRPr b="0" i="0" sz="1800" u="none" cap="none" strike="noStrike">
                <a:solidFill>
                  <a:schemeClr val="dk1"/>
                </a:solidFill>
                <a:latin typeface="Calibri"/>
                <a:ea typeface="Calibri"/>
                <a:cs typeface="Calibri"/>
                <a:sym typeface="Calibri"/>
              </a:endParaRPr>
            </a:p>
          </p:txBody>
        </p:sp>
        <p:sp>
          <p:nvSpPr>
            <p:cNvPr id="257" name="Google Shape;257;p2"/>
            <p:cNvSpPr/>
            <p:nvPr/>
          </p:nvSpPr>
          <p:spPr>
            <a:xfrm>
              <a:off x="0" y="3232593"/>
              <a:ext cx="8229600" cy="1292816"/>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 name="Google Shape;258;p2"/>
            <p:cNvSpPr/>
            <p:nvPr/>
          </p:nvSpPr>
          <p:spPr>
            <a:xfrm>
              <a:off x="391077" y="3523477"/>
              <a:ext cx="711049" cy="711049"/>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9" name="Google Shape;259;p2"/>
            <p:cNvSpPr/>
            <p:nvPr/>
          </p:nvSpPr>
          <p:spPr>
            <a:xfrm>
              <a:off x="1493203" y="3232593"/>
              <a:ext cx="6736396" cy="1292816"/>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 name="Google Shape;260;p2"/>
            <p:cNvSpPr txBox="1"/>
            <p:nvPr/>
          </p:nvSpPr>
          <p:spPr>
            <a:xfrm>
              <a:off x="1493203" y="3232593"/>
              <a:ext cx="6736396" cy="1292816"/>
            </a:xfrm>
            <a:prstGeom prst="rect">
              <a:avLst/>
            </a:prstGeom>
            <a:noFill/>
            <a:ln>
              <a:noFill/>
            </a:ln>
          </p:spPr>
          <p:txBody>
            <a:bodyPr anchorCtr="0" anchor="ctr" bIns="136800" lIns="136800" spcFirstLastPara="1" rIns="136800" wrap="square" tIns="136800">
              <a:noAutofit/>
            </a:bodyPr>
            <a:lstStyle/>
            <a:p>
              <a:pPr indent="0" lvl="0" marL="0" marR="0" rtl="0" algn="l">
                <a:lnSpc>
                  <a:spcPct val="9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It is essential to attend scheduled labs as per your student  timetable and adhere to the lab code of behavior.</a:t>
              </a:r>
              <a:endParaRPr b="0" i="0" sz="1800" u="none" cap="none" strike="noStrike">
                <a:solidFill>
                  <a:schemeClr val="dk1"/>
                </a:solidFill>
                <a:latin typeface="Calibri"/>
                <a:ea typeface="Calibri"/>
                <a:cs typeface="Calibri"/>
                <a:sym typeface="Calibri"/>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3"/>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6" name="Google Shape;266;p3"/>
          <p:cNvSpPr txBox="1"/>
          <p:nvPr>
            <p:ph idx="2" type="body"/>
          </p:nvPr>
        </p:nvSpPr>
        <p:spPr>
          <a:xfrm>
            <a:off x="564060" y="4162293"/>
            <a:ext cx="197145" cy="173450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None/>
            </a:pPr>
            <a:r>
              <a:t/>
            </a:r>
            <a:endParaRPr/>
          </a:p>
        </p:txBody>
      </p:sp>
      <p:grpSp>
        <p:nvGrpSpPr>
          <p:cNvPr id="267" name="Google Shape;267;p3"/>
          <p:cNvGrpSpPr/>
          <p:nvPr/>
        </p:nvGrpSpPr>
        <p:grpSpPr>
          <a:xfrm>
            <a:off x="3923928" y="1360800"/>
            <a:ext cx="5111749" cy="4660920"/>
            <a:chOff x="0" y="596096"/>
            <a:chExt cx="5111749" cy="4660920"/>
          </a:xfrm>
        </p:grpSpPr>
        <p:sp>
          <p:nvSpPr>
            <p:cNvPr id="268" name="Google Shape;268;p3"/>
            <p:cNvSpPr/>
            <p:nvPr/>
          </p:nvSpPr>
          <p:spPr>
            <a:xfrm>
              <a:off x="0" y="59609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50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 name="Google Shape;269;p3"/>
            <p:cNvSpPr txBox="1"/>
            <p:nvPr/>
          </p:nvSpPr>
          <p:spPr>
            <a:xfrm>
              <a:off x="21361" y="61745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Two MANDATORY PRACTICE PLACEMENT REQUIREMENTS facilitated here in the SNMHS skills labs are: </a:t>
              </a:r>
              <a:r>
                <a:rPr b="1" i="0" lang="en-US" sz="1100" u="none" cap="none" strike="noStrike">
                  <a:solidFill>
                    <a:schemeClr val="lt1"/>
                  </a:solidFill>
                  <a:latin typeface="Calibri"/>
                  <a:ea typeface="Calibri"/>
                  <a:cs typeface="Calibri"/>
                  <a:sym typeface="Calibri"/>
                </a:rPr>
                <a:t>BLS AND Patient Handling</a:t>
              </a:r>
              <a:endParaRPr b="0" i="0" sz="1400" u="none" cap="none" strike="noStrike">
                <a:solidFill>
                  <a:srgbClr val="000000"/>
                </a:solidFill>
                <a:latin typeface="Arial"/>
                <a:ea typeface="Arial"/>
                <a:cs typeface="Arial"/>
                <a:sym typeface="Arial"/>
              </a:endParaRPr>
            </a:p>
          </p:txBody>
        </p:sp>
        <p:sp>
          <p:nvSpPr>
            <p:cNvPr id="270" name="Google Shape;270;p3"/>
            <p:cNvSpPr/>
            <p:nvPr/>
          </p:nvSpPr>
          <p:spPr>
            <a:xfrm>
              <a:off x="0" y="106535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50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 name="Google Shape;271;p3"/>
            <p:cNvSpPr txBox="1"/>
            <p:nvPr/>
          </p:nvSpPr>
          <p:spPr>
            <a:xfrm>
              <a:off x="21361" y="108671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Both appear under NMHS10480 on your timetable</a:t>
              </a:r>
              <a:endParaRPr b="0" i="0" sz="1400" u="none" cap="none" strike="noStrike">
                <a:solidFill>
                  <a:srgbClr val="000000"/>
                </a:solidFill>
                <a:latin typeface="Arial"/>
                <a:ea typeface="Arial"/>
                <a:cs typeface="Arial"/>
                <a:sym typeface="Arial"/>
              </a:endParaRPr>
            </a:p>
          </p:txBody>
        </p:sp>
        <p:sp>
          <p:nvSpPr>
            <p:cNvPr id="272" name="Google Shape;272;p3"/>
            <p:cNvSpPr/>
            <p:nvPr/>
          </p:nvSpPr>
          <p:spPr>
            <a:xfrm>
              <a:off x="0" y="153461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50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 name="Google Shape;273;p3"/>
            <p:cNvSpPr txBox="1"/>
            <p:nvPr/>
          </p:nvSpPr>
          <p:spPr>
            <a:xfrm>
              <a:off x="21361" y="155597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Basic Life Support (BLS HCP)  Certification and Patient moving and handling Certification </a:t>
              </a:r>
              <a:endParaRPr b="0" i="0" sz="1400" u="none" cap="none" strike="noStrike">
                <a:solidFill>
                  <a:srgbClr val="000000"/>
                </a:solidFill>
                <a:latin typeface="Arial"/>
                <a:ea typeface="Arial"/>
                <a:cs typeface="Arial"/>
                <a:sym typeface="Arial"/>
              </a:endParaRPr>
            </a:p>
          </p:txBody>
        </p:sp>
        <p:sp>
          <p:nvSpPr>
            <p:cNvPr id="274" name="Google Shape;274;p3"/>
            <p:cNvSpPr/>
            <p:nvPr/>
          </p:nvSpPr>
          <p:spPr>
            <a:xfrm>
              <a:off x="0" y="200387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50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 name="Google Shape;275;p3"/>
            <p:cNvSpPr txBox="1"/>
            <p:nvPr/>
          </p:nvSpPr>
          <p:spPr>
            <a:xfrm>
              <a:off x="21361" y="202523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BLS Certification has 2 components</a:t>
              </a:r>
              <a:endParaRPr b="0" i="0" sz="1100" u="none" cap="none" strike="noStrike">
                <a:solidFill>
                  <a:schemeClr val="lt1"/>
                </a:solidFill>
                <a:latin typeface="Calibri"/>
                <a:ea typeface="Calibri"/>
                <a:cs typeface="Calibri"/>
                <a:sym typeface="Calibri"/>
              </a:endParaRPr>
            </a:p>
          </p:txBody>
        </p:sp>
        <p:sp>
          <p:nvSpPr>
            <p:cNvPr id="276" name="Google Shape;276;p3"/>
            <p:cNvSpPr/>
            <p:nvPr/>
          </p:nvSpPr>
          <p:spPr>
            <a:xfrm>
              <a:off x="0" y="247313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50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 name="Google Shape;277;p3"/>
            <p:cNvSpPr txBox="1"/>
            <p:nvPr/>
          </p:nvSpPr>
          <p:spPr>
            <a:xfrm>
              <a:off x="21361" y="249449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PART 1: Online Heart Code theory </a:t>
              </a:r>
              <a:endParaRPr b="0" i="0" sz="1100" u="none" cap="none" strike="noStrike">
                <a:solidFill>
                  <a:schemeClr val="lt1"/>
                </a:solidFill>
                <a:latin typeface="Calibri"/>
                <a:ea typeface="Calibri"/>
                <a:cs typeface="Calibri"/>
                <a:sym typeface="Calibri"/>
              </a:endParaRPr>
            </a:p>
          </p:txBody>
        </p:sp>
        <p:sp>
          <p:nvSpPr>
            <p:cNvPr id="278" name="Google Shape;278;p3"/>
            <p:cNvSpPr/>
            <p:nvPr/>
          </p:nvSpPr>
          <p:spPr>
            <a:xfrm>
              <a:off x="0" y="294239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50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 name="Google Shape;279;p3"/>
            <p:cNvSpPr txBox="1"/>
            <p:nvPr/>
          </p:nvSpPr>
          <p:spPr>
            <a:xfrm>
              <a:off x="21361" y="296375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PART 2: Practical on campus skills training session. </a:t>
              </a:r>
              <a:endParaRPr b="0" i="0" sz="1100" u="none" cap="none" strike="noStrike">
                <a:solidFill>
                  <a:schemeClr val="lt1"/>
                </a:solidFill>
                <a:latin typeface="Calibri"/>
                <a:ea typeface="Calibri"/>
                <a:cs typeface="Calibri"/>
                <a:sym typeface="Calibri"/>
              </a:endParaRPr>
            </a:p>
          </p:txBody>
        </p:sp>
        <p:sp>
          <p:nvSpPr>
            <p:cNvPr id="280" name="Google Shape;280;p3"/>
            <p:cNvSpPr/>
            <p:nvPr/>
          </p:nvSpPr>
          <p:spPr>
            <a:xfrm>
              <a:off x="0" y="341165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50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 name="Google Shape;281;p3"/>
            <p:cNvSpPr txBox="1"/>
            <p:nvPr/>
          </p:nvSpPr>
          <p:spPr>
            <a:xfrm>
              <a:off x="21361" y="343301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BLS Certification from the Irish Heart Foundation/American Heart Association certificate requires completion of PART 1 online and attendance of PART 2 in person</a:t>
              </a:r>
              <a:endParaRPr b="0" i="0" sz="1100" u="none" cap="none" strike="noStrike">
                <a:solidFill>
                  <a:schemeClr val="lt1"/>
                </a:solidFill>
                <a:latin typeface="Calibri"/>
                <a:ea typeface="Calibri"/>
                <a:cs typeface="Calibri"/>
                <a:sym typeface="Calibri"/>
              </a:endParaRPr>
            </a:p>
          </p:txBody>
        </p:sp>
        <p:sp>
          <p:nvSpPr>
            <p:cNvPr id="282" name="Google Shape;282;p3"/>
            <p:cNvSpPr/>
            <p:nvPr/>
          </p:nvSpPr>
          <p:spPr>
            <a:xfrm>
              <a:off x="0" y="388091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50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3" name="Google Shape;283;p3"/>
            <p:cNvSpPr txBox="1"/>
            <p:nvPr/>
          </p:nvSpPr>
          <p:spPr>
            <a:xfrm>
              <a:off x="21361" y="390227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Patient moving and handling has 2 components</a:t>
              </a:r>
              <a:endParaRPr b="0" i="0" sz="1100" u="none" cap="none" strike="noStrike">
                <a:solidFill>
                  <a:schemeClr val="lt1"/>
                </a:solidFill>
                <a:latin typeface="Calibri"/>
                <a:ea typeface="Calibri"/>
                <a:cs typeface="Calibri"/>
                <a:sym typeface="Calibri"/>
              </a:endParaRPr>
            </a:p>
          </p:txBody>
        </p:sp>
        <p:sp>
          <p:nvSpPr>
            <p:cNvPr id="284" name="Google Shape;284;p3"/>
            <p:cNvSpPr/>
            <p:nvPr/>
          </p:nvSpPr>
          <p:spPr>
            <a:xfrm>
              <a:off x="0" y="435017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50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 name="Google Shape;285;p3"/>
            <p:cNvSpPr txBox="1"/>
            <p:nvPr/>
          </p:nvSpPr>
          <p:spPr>
            <a:xfrm>
              <a:off x="21361" y="437153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PART 1 Online HSEland Theory </a:t>
              </a:r>
              <a:endParaRPr b="0" i="0" sz="1100" u="none" cap="none" strike="noStrike">
                <a:solidFill>
                  <a:schemeClr val="lt1"/>
                </a:solidFill>
                <a:latin typeface="Calibri"/>
                <a:ea typeface="Calibri"/>
                <a:cs typeface="Calibri"/>
                <a:sym typeface="Calibri"/>
              </a:endParaRPr>
            </a:p>
          </p:txBody>
        </p:sp>
        <p:sp>
          <p:nvSpPr>
            <p:cNvPr id="286" name="Google Shape;286;p3"/>
            <p:cNvSpPr/>
            <p:nvPr/>
          </p:nvSpPr>
          <p:spPr>
            <a:xfrm>
              <a:off x="0" y="481943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509"/>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 name="Google Shape;287;p3"/>
            <p:cNvSpPr txBox="1"/>
            <p:nvPr/>
          </p:nvSpPr>
          <p:spPr>
            <a:xfrm>
              <a:off x="21361" y="484079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PART 2 Practical on campus skills training session</a:t>
              </a:r>
              <a:endParaRPr b="0" i="0" sz="1100" u="none" cap="none" strike="noStrike">
                <a:solidFill>
                  <a:schemeClr val="lt1"/>
                </a:solidFill>
                <a:latin typeface="Calibri"/>
                <a:ea typeface="Calibri"/>
                <a:cs typeface="Calibri"/>
                <a:sym typeface="Calibri"/>
              </a:endParaRPr>
            </a:p>
          </p:txBody>
        </p:sp>
      </p:grpSp>
      <p:pic>
        <p:nvPicPr>
          <p:cNvPr descr="A person's hand on a dummy&#10;&#10;Description automatically generated" id="288" name="Google Shape;288;p3"/>
          <p:cNvPicPr preferRelativeResize="0"/>
          <p:nvPr/>
        </p:nvPicPr>
        <p:blipFill rotWithShape="1">
          <a:blip r:embed="rId3">
            <a:alphaModFix/>
          </a:blip>
          <a:srcRect b="0" l="0" r="0" t="0"/>
          <a:stretch/>
        </p:blipFill>
        <p:spPr>
          <a:xfrm>
            <a:off x="742156" y="1553954"/>
            <a:ext cx="2438400" cy="1877568"/>
          </a:xfrm>
          <a:prstGeom prst="rect">
            <a:avLst/>
          </a:prstGeom>
          <a:noFill/>
          <a:ln>
            <a:noFill/>
          </a:ln>
        </p:spPr>
      </p:pic>
      <p:pic>
        <p:nvPicPr>
          <p:cNvPr descr="Patient Handling Training | Maltings Training" id="289" name="Google Shape;289;p3"/>
          <p:cNvPicPr preferRelativeResize="0"/>
          <p:nvPr/>
        </p:nvPicPr>
        <p:blipFill rotWithShape="1">
          <a:blip r:embed="rId4">
            <a:alphaModFix/>
          </a:blip>
          <a:srcRect b="0" l="0" r="0" t="0"/>
          <a:stretch/>
        </p:blipFill>
        <p:spPr>
          <a:xfrm>
            <a:off x="742157" y="3789040"/>
            <a:ext cx="2438400" cy="179424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1400"/>
              <a:buNone/>
            </a:pPr>
            <a:r>
              <a:rPr b="1" i="0" lang="en-US" sz="3700" u="none" strike="noStrike"/>
              <a:t>BLS PART 1 Online Theory</a:t>
            </a:r>
            <a:br>
              <a:rPr b="0" lang="en-US" sz="3700"/>
            </a:br>
            <a:endParaRPr sz="3700"/>
          </a:p>
        </p:txBody>
      </p:sp>
      <p:grpSp>
        <p:nvGrpSpPr>
          <p:cNvPr id="295" name="Google Shape;295;p4"/>
          <p:cNvGrpSpPr/>
          <p:nvPr/>
        </p:nvGrpSpPr>
        <p:grpSpPr>
          <a:xfrm>
            <a:off x="457200" y="1520854"/>
            <a:ext cx="8229600" cy="4322314"/>
            <a:chOff x="0" y="252094"/>
            <a:chExt cx="8229600" cy="4322314"/>
          </a:xfrm>
        </p:grpSpPr>
        <p:sp>
          <p:nvSpPr>
            <p:cNvPr id="296" name="Google Shape;296;p4"/>
            <p:cNvSpPr/>
            <p:nvPr/>
          </p:nvSpPr>
          <p:spPr>
            <a:xfrm>
              <a:off x="0" y="282993"/>
              <a:ext cx="8229600" cy="693438"/>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7" name="Google Shape;297;p4"/>
            <p:cNvSpPr/>
            <p:nvPr/>
          </p:nvSpPr>
          <p:spPr>
            <a:xfrm>
              <a:off x="154556" y="489207"/>
              <a:ext cx="281285" cy="281010"/>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 name="Google Shape;298;p4"/>
            <p:cNvSpPr/>
            <p:nvPr/>
          </p:nvSpPr>
          <p:spPr>
            <a:xfrm>
              <a:off x="506440" y="252094"/>
              <a:ext cx="7577368" cy="622694"/>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 name="Google Shape;299;p4"/>
            <p:cNvSpPr txBox="1"/>
            <p:nvPr/>
          </p:nvSpPr>
          <p:spPr>
            <a:xfrm>
              <a:off x="506440" y="252094"/>
              <a:ext cx="7577368" cy="622694"/>
            </a:xfrm>
            <a:prstGeom prst="rect">
              <a:avLst/>
            </a:prstGeom>
            <a:noFill/>
            <a:ln>
              <a:noFill/>
            </a:ln>
          </p:spPr>
          <p:txBody>
            <a:bodyPr anchorCtr="0" anchor="ctr" bIns="65900" lIns="65900" spcFirstLastPara="1" rIns="65900" wrap="square" tIns="65900">
              <a:noAutofit/>
            </a:bodyPr>
            <a:lstStyle/>
            <a:p>
              <a:pPr indent="0" lvl="0" marL="0" marR="0" rtl="0" algn="l">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You will be sent an e- mail link to your new student UCD Connect account from First Aid For Life the external  training provider  to allow you to enroll for the online Heart Code Theory through the Learning Portal. (check your SPAM). You will need a laptop/PC/Tablet or smart phone for the session.</a:t>
              </a:r>
              <a:endParaRPr b="0" i="0" sz="1400" u="none" cap="none" strike="noStrike">
                <a:solidFill>
                  <a:schemeClr val="dk1"/>
                </a:solidFill>
                <a:latin typeface="Calibri"/>
                <a:ea typeface="Calibri"/>
                <a:cs typeface="Calibri"/>
                <a:sym typeface="Calibri"/>
              </a:endParaRPr>
            </a:p>
          </p:txBody>
        </p:sp>
        <p:sp>
          <p:nvSpPr>
            <p:cNvPr id="300" name="Google Shape;300;p4"/>
            <p:cNvSpPr/>
            <p:nvPr/>
          </p:nvSpPr>
          <p:spPr>
            <a:xfrm>
              <a:off x="0" y="1152616"/>
              <a:ext cx="8229600" cy="929849"/>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 name="Google Shape;301;p4"/>
            <p:cNvSpPr/>
            <p:nvPr/>
          </p:nvSpPr>
          <p:spPr>
            <a:xfrm>
              <a:off x="154556" y="1477036"/>
              <a:ext cx="281285" cy="281010"/>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 name="Google Shape;302;p4"/>
            <p:cNvSpPr/>
            <p:nvPr/>
          </p:nvSpPr>
          <p:spPr>
            <a:xfrm>
              <a:off x="590397" y="1362077"/>
              <a:ext cx="7577368" cy="622694"/>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 name="Google Shape;303;p4"/>
            <p:cNvSpPr txBox="1"/>
            <p:nvPr/>
          </p:nvSpPr>
          <p:spPr>
            <a:xfrm>
              <a:off x="590397" y="1362077"/>
              <a:ext cx="7577368" cy="622694"/>
            </a:xfrm>
            <a:prstGeom prst="rect">
              <a:avLst/>
            </a:prstGeom>
            <a:noFill/>
            <a:ln>
              <a:noFill/>
            </a:ln>
          </p:spPr>
          <p:txBody>
            <a:bodyPr anchorCtr="0" anchor="ctr" bIns="65900" lIns="65900" spcFirstLastPara="1" rIns="65900" wrap="square" tIns="65900">
              <a:noAutofit/>
            </a:bodyPr>
            <a:lstStyle/>
            <a:p>
              <a:pPr indent="0" lvl="0" marL="0" marR="0" rtl="0" algn="l">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Please activate the link by clicking on it, and then click the “Activate Course” on the page. A pop-up box will appear asking you to sign in or register to activate your license. You must register prior to beginning your course. Please note</a:t>
              </a:r>
              <a:r>
                <a:rPr b="0" i="1" lang="en-US" sz="1400" u="none" cap="none" strike="noStrike">
                  <a:solidFill>
                    <a:schemeClr val="dk1"/>
                  </a:solidFill>
                  <a:latin typeface="Calibri"/>
                  <a:ea typeface="Calibri"/>
                  <a:cs typeface="Calibri"/>
                  <a:sym typeface="Calibri"/>
                </a:rPr>
                <a:t> Fair Processing Notice to consent</a:t>
              </a:r>
              <a:endParaRPr b="0" i="0" sz="1400" u="none" cap="none" strike="noStrike">
                <a:solidFill>
                  <a:schemeClr val="dk1"/>
                </a:solidFill>
                <a:latin typeface="Calibri"/>
                <a:ea typeface="Calibri"/>
                <a:cs typeface="Calibri"/>
                <a:sym typeface="Calibri"/>
              </a:endParaRPr>
            </a:p>
          </p:txBody>
        </p:sp>
        <p:sp>
          <p:nvSpPr>
            <p:cNvPr id="304" name="Google Shape;304;p4"/>
            <p:cNvSpPr/>
            <p:nvPr/>
          </p:nvSpPr>
          <p:spPr>
            <a:xfrm>
              <a:off x="0" y="2238140"/>
              <a:ext cx="8229600" cy="603080"/>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 name="Google Shape;305;p4"/>
            <p:cNvSpPr/>
            <p:nvPr/>
          </p:nvSpPr>
          <p:spPr>
            <a:xfrm>
              <a:off x="154556" y="2399174"/>
              <a:ext cx="281285" cy="281010"/>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 name="Google Shape;306;p4"/>
            <p:cNvSpPr/>
            <p:nvPr/>
          </p:nvSpPr>
          <p:spPr>
            <a:xfrm>
              <a:off x="590397" y="2284215"/>
              <a:ext cx="7577368" cy="622694"/>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 name="Google Shape;307;p4"/>
            <p:cNvSpPr txBox="1"/>
            <p:nvPr/>
          </p:nvSpPr>
          <p:spPr>
            <a:xfrm>
              <a:off x="590397" y="2284215"/>
              <a:ext cx="7577368" cy="622694"/>
            </a:xfrm>
            <a:prstGeom prst="rect">
              <a:avLst/>
            </a:prstGeom>
            <a:noFill/>
            <a:ln>
              <a:noFill/>
            </a:ln>
          </p:spPr>
          <p:txBody>
            <a:bodyPr anchorCtr="0" anchor="ctr" bIns="65900" lIns="65900" spcFirstLastPara="1" rIns="65900" wrap="square" tIns="65900">
              <a:noAutofit/>
            </a:bodyPr>
            <a:lstStyle/>
            <a:p>
              <a:pPr indent="0" lvl="0" marL="0" marR="0" rtl="0" algn="l">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You do not have to complete the modules in one sitting; But any incomplete or unsaved modules may not be captured. This online theory course takes approx. 6-8 hours to complete. We recommend that you register and access the programme asap.</a:t>
              </a:r>
              <a:endParaRPr b="0" i="0" sz="1400" u="none" cap="none" strike="noStrike">
                <a:solidFill>
                  <a:schemeClr val="dk1"/>
                </a:solidFill>
                <a:latin typeface="Calibri"/>
                <a:ea typeface="Calibri"/>
                <a:cs typeface="Calibri"/>
                <a:sym typeface="Calibri"/>
              </a:endParaRPr>
            </a:p>
          </p:txBody>
        </p:sp>
        <p:sp>
          <p:nvSpPr>
            <p:cNvPr id="308" name="Google Shape;308;p4"/>
            <p:cNvSpPr/>
            <p:nvPr/>
          </p:nvSpPr>
          <p:spPr>
            <a:xfrm>
              <a:off x="0" y="3062584"/>
              <a:ext cx="8229600" cy="732452"/>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 name="Google Shape;309;p4"/>
            <p:cNvSpPr/>
            <p:nvPr/>
          </p:nvSpPr>
          <p:spPr>
            <a:xfrm>
              <a:off x="154556" y="3288305"/>
              <a:ext cx="281285" cy="281010"/>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 name="Google Shape;310;p4"/>
            <p:cNvSpPr/>
            <p:nvPr/>
          </p:nvSpPr>
          <p:spPr>
            <a:xfrm>
              <a:off x="590397" y="3173346"/>
              <a:ext cx="7577368" cy="622694"/>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4"/>
            <p:cNvSpPr txBox="1"/>
            <p:nvPr/>
          </p:nvSpPr>
          <p:spPr>
            <a:xfrm>
              <a:off x="590397" y="3173346"/>
              <a:ext cx="7577368" cy="622694"/>
            </a:xfrm>
            <a:prstGeom prst="rect">
              <a:avLst/>
            </a:prstGeom>
            <a:noFill/>
            <a:ln>
              <a:noFill/>
            </a:ln>
          </p:spPr>
          <p:txBody>
            <a:bodyPr anchorCtr="0" anchor="ctr" bIns="65900" lIns="65900" spcFirstLastPara="1" rIns="65900" wrap="square" tIns="65900">
              <a:noAutofit/>
            </a:bodyPr>
            <a:lstStyle/>
            <a:p>
              <a:pPr indent="0" lvl="0" marL="0" marR="0" rtl="0" algn="l">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Once all modules and components are completed you will have access to an automatically generated completion certificate to download or print. You must have this completed prior to attending in person</a:t>
              </a:r>
              <a:endParaRPr b="0" i="0" sz="1400" u="none" cap="none" strike="noStrike">
                <a:solidFill>
                  <a:schemeClr val="dk1"/>
                </a:solidFill>
                <a:latin typeface="Calibri"/>
                <a:ea typeface="Calibri"/>
                <a:cs typeface="Calibri"/>
                <a:sym typeface="Calibri"/>
              </a:endParaRPr>
            </a:p>
          </p:txBody>
        </p:sp>
        <p:sp>
          <p:nvSpPr>
            <p:cNvPr id="312" name="Google Shape;312;p4"/>
            <p:cNvSpPr/>
            <p:nvPr/>
          </p:nvSpPr>
          <p:spPr>
            <a:xfrm>
              <a:off x="0" y="3951714"/>
              <a:ext cx="8229600" cy="510929"/>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 name="Google Shape;313;p4"/>
            <p:cNvSpPr/>
            <p:nvPr/>
          </p:nvSpPr>
          <p:spPr>
            <a:xfrm>
              <a:off x="154556" y="4066673"/>
              <a:ext cx="281285" cy="281010"/>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4" name="Google Shape;314;p4"/>
            <p:cNvSpPr/>
            <p:nvPr/>
          </p:nvSpPr>
          <p:spPr>
            <a:xfrm>
              <a:off x="590397" y="3951714"/>
              <a:ext cx="7577368" cy="622694"/>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 name="Google Shape;315;p4"/>
            <p:cNvSpPr txBox="1"/>
            <p:nvPr/>
          </p:nvSpPr>
          <p:spPr>
            <a:xfrm>
              <a:off x="590397" y="3951714"/>
              <a:ext cx="7577368" cy="622694"/>
            </a:xfrm>
            <a:prstGeom prst="rect">
              <a:avLst/>
            </a:prstGeom>
            <a:noFill/>
            <a:ln>
              <a:noFill/>
            </a:ln>
          </p:spPr>
          <p:txBody>
            <a:bodyPr anchorCtr="0" anchor="ctr" bIns="65900" lIns="65900" spcFirstLastPara="1" rIns="65900" wrap="square" tIns="65900">
              <a:noAutofit/>
            </a:bodyPr>
            <a:lstStyle/>
            <a:p>
              <a:pPr indent="0" lvl="0" marL="0" marR="0" rtl="0" algn="l">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TIP…. Start early and complete in advance to troubleshoot any issues in preparation for practical training….</a:t>
              </a:r>
              <a:endParaRPr b="0" i="0" sz="1400" u="none" cap="none" strike="noStrike">
                <a:solidFill>
                  <a:schemeClr val="dk1"/>
                </a:solidFill>
                <a:latin typeface="Calibri"/>
                <a:ea typeface="Calibri"/>
                <a:cs typeface="Calibri"/>
                <a:sym typeface="Calibri"/>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1400"/>
              <a:buNone/>
            </a:pPr>
            <a:r>
              <a:rPr b="1" i="0" lang="en-US" u="none" strike="noStrike"/>
              <a:t>BLS PART 2  Skills training Day</a:t>
            </a:r>
            <a:endParaRPr/>
          </a:p>
        </p:txBody>
      </p:sp>
      <p:grpSp>
        <p:nvGrpSpPr>
          <p:cNvPr id="321" name="Google Shape;321;p5"/>
          <p:cNvGrpSpPr/>
          <p:nvPr/>
        </p:nvGrpSpPr>
        <p:grpSpPr>
          <a:xfrm>
            <a:off x="457200" y="1600586"/>
            <a:ext cx="8229600" cy="4525190"/>
            <a:chOff x="0" y="386"/>
            <a:chExt cx="8229600" cy="4525190"/>
          </a:xfrm>
        </p:grpSpPr>
        <p:sp>
          <p:nvSpPr>
            <p:cNvPr id="322" name="Google Shape;322;p5"/>
            <p:cNvSpPr/>
            <p:nvPr/>
          </p:nvSpPr>
          <p:spPr>
            <a:xfrm>
              <a:off x="0" y="386"/>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 name="Google Shape;323;p5"/>
            <p:cNvSpPr/>
            <p:nvPr/>
          </p:nvSpPr>
          <p:spPr>
            <a:xfrm>
              <a:off x="161043" y="120171"/>
              <a:ext cx="292806" cy="292806"/>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 name="Google Shape;324;p5"/>
            <p:cNvSpPr/>
            <p:nvPr/>
          </p:nvSpPr>
          <p:spPr>
            <a:xfrm>
              <a:off x="614893" y="386"/>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 name="Google Shape;325;p5"/>
            <p:cNvSpPr txBox="1"/>
            <p:nvPr/>
          </p:nvSpPr>
          <p:spPr>
            <a:xfrm>
              <a:off x="614893" y="386"/>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Friday the 18th  of October or Friday the 25th of October</a:t>
              </a:r>
              <a:endParaRPr b="0" i="0" sz="1400" u="none" cap="none" strike="noStrike">
                <a:solidFill>
                  <a:srgbClr val="000000"/>
                </a:solidFill>
                <a:latin typeface="Arial"/>
                <a:ea typeface="Arial"/>
                <a:cs typeface="Arial"/>
                <a:sym typeface="Arial"/>
              </a:endParaRPr>
            </a:p>
          </p:txBody>
        </p:sp>
        <p:sp>
          <p:nvSpPr>
            <p:cNvPr id="326" name="Google Shape;326;p5"/>
            <p:cNvSpPr/>
            <p:nvPr/>
          </p:nvSpPr>
          <p:spPr>
            <a:xfrm>
              <a:off x="0" y="665855"/>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p5"/>
            <p:cNvSpPr/>
            <p:nvPr/>
          </p:nvSpPr>
          <p:spPr>
            <a:xfrm>
              <a:off x="161043" y="785640"/>
              <a:ext cx="292806" cy="292806"/>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 name="Google Shape;328;p5"/>
            <p:cNvSpPr/>
            <p:nvPr/>
          </p:nvSpPr>
          <p:spPr>
            <a:xfrm>
              <a:off x="614893" y="665855"/>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 name="Google Shape;329;p5"/>
            <p:cNvSpPr txBox="1"/>
            <p:nvPr/>
          </p:nvSpPr>
          <p:spPr>
            <a:xfrm>
              <a:off x="614893" y="665855"/>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Practical BLS skills training is held here on campus in the SNMHS clinical skills labs   </a:t>
              </a:r>
              <a:endParaRPr b="0" i="0" sz="1400" u="none" cap="none" strike="noStrike">
                <a:solidFill>
                  <a:srgbClr val="000000"/>
                </a:solidFill>
                <a:latin typeface="Arial"/>
                <a:ea typeface="Arial"/>
                <a:cs typeface="Arial"/>
                <a:sym typeface="Arial"/>
              </a:endParaRPr>
            </a:p>
          </p:txBody>
        </p:sp>
        <p:sp>
          <p:nvSpPr>
            <p:cNvPr id="330" name="Google Shape;330;p5"/>
            <p:cNvSpPr/>
            <p:nvPr/>
          </p:nvSpPr>
          <p:spPr>
            <a:xfrm>
              <a:off x="0" y="1331324"/>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 name="Google Shape;331;p5"/>
            <p:cNvSpPr/>
            <p:nvPr/>
          </p:nvSpPr>
          <p:spPr>
            <a:xfrm>
              <a:off x="161043" y="1451109"/>
              <a:ext cx="292806" cy="292806"/>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 name="Google Shape;332;p5"/>
            <p:cNvSpPr/>
            <p:nvPr/>
          </p:nvSpPr>
          <p:spPr>
            <a:xfrm>
              <a:off x="614893" y="1331324"/>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 name="Google Shape;333;p5"/>
            <p:cNvSpPr txBox="1"/>
            <p:nvPr/>
          </p:nvSpPr>
          <p:spPr>
            <a:xfrm>
              <a:off x="614893" y="1331324"/>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Please Check timetable NMHS 10480 in advance for your allocated SNMHS lab location date and time slot.</a:t>
              </a:r>
              <a:endParaRPr b="0" i="0" sz="1400" u="none" cap="none" strike="noStrike">
                <a:solidFill>
                  <a:srgbClr val="000000"/>
                </a:solidFill>
                <a:latin typeface="Arial"/>
                <a:ea typeface="Arial"/>
                <a:cs typeface="Arial"/>
                <a:sym typeface="Arial"/>
              </a:endParaRPr>
            </a:p>
          </p:txBody>
        </p:sp>
        <p:sp>
          <p:nvSpPr>
            <p:cNvPr id="334" name="Google Shape;334;p5"/>
            <p:cNvSpPr/>
            <p:nvPr/>
          </p:nvSpPr>
          <p:spPr>
            <a:xfrm>
              <a:off x="0" y="1996793"/>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 name="Google Shape;335;p5"/>
            <p:cNvSpPr/>
            <p:nvPr/>
          </p:nvSpPr>
          <p:spPr>
            <a:xfrm>
              <a:off x="161043" y="2116578"/>
              <a:ext cx="292806" cy="292806"/>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 name="Google Shape;336;p5"/>
            <p:cNvSpPr/>
            <p:nvPr/>
          </p:nvSpPr>
          <p:spPr>
            <a:xfrm>
              <a:off x="614893" y="1996793"/>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 name="Google Shape;337;p5"/>
            <p:cNvSpPr txBox="1"/>
            <p:nvPr/>
          </p:nvSpPr>
          <p:spPr>
            <a:xfrm>
              <a:off x="614893" y="1996793"/>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Please bring the digital or printed certificate generated from Part 1 with you. Failure to do so will mean you may not be permitted to attend the skills session that day.</a:t>
              </a:r>
              <a:endParaRPr b="0" i="0" sz="1400" u="none" cap="none" strike="noStrike">
                <a:solidFill>
                  <a:srgbClr val="000000"/>
                </a:solidFill>
                <a:latin typeface="Arial"/>
                <a:ea typeface="Arial"/>
                <a:cs typeface="Arial"/>
                <a:sym typeface="Arial"/>
              </a:endParaRPr>
            </a:p>
          </p:txBody>
        </p:sp>
        <p:sp>
          <p:nvSpPr>
            <p:cNvPr id="338" name="Google Shape;338;p5"/>
            <p:cNvSpPr/>
            <p:nvPr/>
          </p:nvSpPr>
          <p:spPr>
            <a:xfrm>
              <a:off x="0" y="2662262"/>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 name="Google Shape;339;p5"/>
            <p:cNvSpPr/>
            <p:nvPr/>
          </p:nvSpPr>
          <p:spPr>
            <a:xfrm>
              <a:off x="161043" y="2782047"/>
              <a:ext cx="292806" cy="292806"/>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 name="Google Shape;340;p5"/>
            <p:cNvSpPr/>
            <p:nvPr/>
          </p:nvSpPr>
          <p:spPr>
            <a:xfrm>
              <a:off x="614893" y="2662262"/>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 name="Google Shape;341;p5"/>
            <p:cNvSpPr txBox="1"/>
            <p:nvPr/>
          </p:nvSpPr>
          <p:spPr>
            <a:xfrm>
              <a:off x="614893" y="2662262"/>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Wear comfortable appropriate clothing and footwear.</a:t>
              </a:r>
              <a:endParaRPr b="0" i="0" sz="1400" u="none" cap="none" strike="noStrike">
                <a:solidFill>
                  <a:srgbClr val="000000"/>
                </a:solidFill>
                <a:latin typeface="Arial"/>
                <a:ea typeface="Arial"/>
                <a:cs typeface="Arial"/>
                <a:sym typeface="Arial"/>
              </a:endParaRPr>
            </a:p>
          </p:txBody>
        </p:sp>
        <p:sp>
          <p:nvSpPr>
            <p:cNvPr id="342" name="Google Shape;342;p5"/>
            <p:cNvSpPr/>
            <p:nvPr/>
          </p:nvSpPr>
          <p:spPr>
            <a:xfrm>
              <a:off x="0" y="3327731"/>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 name="Google Shape;343;p5"/>
            <p:cNvSpPr/>
            <p:nvPr/>
          </p:nvSpPr>
          <p:spPr>
            <a:xfrm>
              <a:off x="161043" y="3447516"/>
              <a:ext cx="292806" cy="292806"/>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 name="Google Shape;344;p5"/>
            <p:cNvSpPr/>
            <p:nvPr/>
          </p:nvSpPr>
          <p:spPr>
            <a:xfrm>
              <a:off x="614893" y="3327731"/>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 name="Google Shape;345;p5"/>
            <p:cNvSpPr txBox="1"/>
            <p:nvPr/>
          </p:nvSpPr>
          <p:spPr>
            <a:xfrm>
              <a:off x="614893" y="3327731"/>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Arrive at least 10 mins before start time to allow instructors to confirm attendance.</a:t>
              </a:r>
              <a:endParaRPr b="0" i="0" sz="1400" u="none" cap="none" strike="noStrike">
                <a:solidFill>
                  <a:srgbClr val="000000"/>
                </a:solidFill>
                <a:latin typeface="Arial"/>
                <a:ea typeface="Arial"/>
                <a:cs typeface="Arial"/>
                <a:sym typeface="Arial"/>
              </a:endParaRPr>
            </a:p>
          </p:txBody>
        </p:sp>
        <p:sp>
          <p:nvSpPr>
            <p:cNvPr id="346" name="Google Shape;346;p5"/>
            <p:cNvSpPr/>
            <p:nvPr/>
          </p:nvSpPr>
          <p:spPr>
            <a:xfrm>
              <a:off x="0" y="3993201"/>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 name="Google Shape;347;p5"/>
            <p:cNvSpPr/>
            <p:nvPr/>
          </p:nvSpPr>
          <p:spPr>
            <a:xfrm>
              <a:off x="161043" y="4112985"/>
              <a:ext cx="292806" cy="292806"/>
            </a:xfrm>
            <a:prstGeom prst="rect">
              <a:avLst/>
            </a:prstGeom>
            <a:blipFill rotWithShape="1">
              <a:blip r:embed="rId9">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 name="Google Shape;348;p5"/>
            <p:cNvSpPr/>
            <p:nvPr/>
          </p:nvSpPr>
          <p:spPr>
            <a:xfrm>
              <a:off x="614893" y="3993201"/>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 name="Google Shape;349;p5"/>
            <p:cNvSpPr txBox="1"/>
            <p:nvPr/>
          </p:nvSpPr>
          <p:spPr>
            <a:xfrm>
              <a:off x="614893" y="3993201"/>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On successful full course completion an  IHF/AHA certificate will be awarded to you on the day.</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6"/>
          <p:cNvSpPr txBox="1"/>
          <p:nvPr>
            <p:ph type="title"/>
          </p:nvPr>
        </p:nvSpPr>
        <p:spPr>
          <a:xfrm>
            <a:off x="611688" y="737975"/>
            <a:ext cx="8229600" cy="5172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SzPct val="64814"/>
              <a:buNone/>
            </a:pPr>
            <a:r>
              <a:rPr b="1" lang="en-US" sz="2400"/>
              <a:t>Patient Moving &amp; Handling</a:t>
            </a:r>
            <a:br>
              <a:rPr lang="en-US" sz="2400"/>
            </a:br>
            <a:br>
              <a:rPr lang="en-US" sz="2400"/>
            </a:br>
            <a:endParaRPr sz="2400"/>
          </a:p>
        </p:txBody>
      </p:sp>
      <p:grpSp>
        <p:nvGrpSpPr>
          <p:cNvPr id="355" name="Google Shape;355;p6"/>
          <p:cNvGrpSpPr/>
          <p:nvPr/>
        </p:nvGrpSpPr>
        <p:grpSpPr>
          <a:xfrm>
            <a:off x="766400" y="832500"/>
            <a:ext cx="8000942" cy="5391198"/>
            <a:chOff x="0" y="-939757"/>
            <a:chExt cx="8313531" cy="5594851"/>
          </a:xfrm>
        </p:grpSpPr>
        <p:sp>
          <p:nvSpPr>
            <p:cNvPr id="356" name="Google Shape;356;p6"/>
            <p:cNvSpPr/>
            <p:nvPr/>
          </p:nvSpPr>
          <p:spPr>
            <a:xfrm>
              <a:off x="83931" y="-939757"/>
              <a:ext cx="8229600" cy="3839700"/>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7" name="Google Shape;357;p6"/>
            <p:cNvSpPr/>
            <p:nvPr/>
          </p:nvSpPr>
          <p:spPr>
            <a:xfrm>
              <a:off x="410731" y="1040971"/>
              <a:ext cx="746783" cy="746783"/>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 name="Google Shape;358;p6"/>
            <p:cNvSpPr/>
            <p:nvPr/>
          </p:nvSpPr>
          <p:spPr>
            <a:xfrm>
              <a:off x="1568246" y="735468"/>
              <a:ext cx="6661353" cy="1357788"/>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 name="Google Shape;359;p6"/>
            <p:cNvSpPr txBox="1"/>
            <p:nvPr/>
          </p:nvSpPr>
          <p:spPr>
            <a:xfrm>
              <a:off x="965192" y="397027"/>
              <a:ext cx="7199700" cy="1357800"/>
            </a:xfrm>
            <a:prstGeom prst="rect">
              <a:avLst/>
            </a:prstGeom>
            <a:noFill/>
            <a:ln>
              <a:noFill/>
            </a:ln>
          </p:spPr>
          <p:txBody>
            <a:bodyPr anchorCtr="0" anchor="ctr" bIns="143675" lIns="143675" spcFirstLastPara="1" rIns="143675" wrap="square" tIns="143675">
              <a:noAutofit/>
            </a:bodyPr>
            <a:lstStyle/>
            <a:p>
              <a:pPr indent="0" lvl="0" marL="0" marR="0" rtl="0" algn="l">
                <a:lnSpc>
                  <a:spcPct val="90000"/>
                </a:lnSpc>
                <a:spcBef>
                  <a:spcPts val="0"/>
                </a:spcBef>
                <a:spcAft>
                  <a:spcPts val="0"/>
                </a:spcAft>
                <a:buClr>
                  <a:schemeClr val="dk1"/>
                </a:buClr>
                <a:buSzPts val="1900"/>
                <a:buFont typeface="Calibri"/>
                <a:buNone/>
              </a:pPr>
              <a:r>
                <a:rPr b="0" i="0" lang="en-US" sz="1900" u="none" cap="none" strike="noStrike">
                  <a:solidFill>
                    <a:schemeClr val="dk1"/>
                  </a:solidFill>
                  <a:latin typeface="Calibri"/>
                  <a:ea typeface="Calibri"/>
                  <a:cs typeface="Calibri"/>
                  <a:sym typeface="Calibri"/>
                </a:rPr>
                <a:t>Combination of online HSEland theory and practical skills in person. You must complete the online training and send a cert to the external provider before you attend your practical skills session. </a:t>
              </a:r>
              <a:r>
                <a:rPr b="0" i="0" lang="en-US" sz="1200" u="none" cap="none" strike="noStrike">
                  <a:solidFill>
                    <a:schemeClr val="dk1"/>
                  </a:solidFill>
                  <a:latin typeface="Times New Roman"/>
                  <a:ea typeface="Times New Roman"/>
                  <a:cs typeface="Times New Roman"/>
                  <a:sym typeface="Times New Roman"/>
                </a:rPr>
                <a:t>I</a:t>
              </a:r>
              <a:r>
                <a:rPr b="0" i="0" lang="en-US" sz="1900" u="none" cap="none" strike="noStrike">
                  <a:solidFill>
                    <a:schemeClr val="dk1"/>
                  </a:solidFill>
                  <a:latin typeface="Calibri"/>
                  <a:ea typeface="Calibri"/>
                  <a:cs typeface="Calibri"/>
                  <a:sym typeface="Calibri"/>
                </a:rPr>
                <a:t>n order to register for the practical session you should complete the form, using the link below and upload your HSELanD theory module certificate as evidence of completion. This can downloaded from your HSELanD account using the ‘Certificates’ tab.</a:t>
              </a:r>
              <a:r>
                <a:rPr b="0" i="0" lang="en-US" sz="1900" u="none" cap="none" strike="noStrike">
                  <a:solidFill>
                    <a:schemeClr val="dk1"/>
                  </a:solidFill>
                  <a:uFill>
                    <a:noFill/>
                  </a:uFill>
                  <a:latin typeface="Calibri"/>
                  <a:ea typeface="Calibri"/>
                  <a:cs typeface="Calibri"/>
                  <a:sym typeface="Calibri"/>
                  <a:hlinkClick r:id="rId4">
                    <a:extLst>
                      <a:ext uri="{A12FA001-AC4F-418D-AE19-62706E023703}">
                        <ahyp:hlinkClr val="tx"/>
                      </a:ext>
                    </a:extLst>
                  </a:hlinkClick>
                </a:rPr>
                <a:t> </a:t>
              </a:r>
              <a:r>
                <a:rPr b="0" i="0" lang="en-US" sz="1900" u="sng" cap="none" strike="noStrike">
                  <a:solidFill>
                    <a:schemeClr val="hlink"/>
                  </a:solidFill>
                  <a:latin typeface="Calibri"/>
                  <a:ea typeface="Calibri"/>
                  <a:cs typeface="Calibri"/>
                  <a:sym typeface="Calibri"/>
                  <a:hlinkClick r:id="rId5"/>
                </a:rPr>
                <a:t>Register on JotForm now.</a:t>
              </a:r>
              <a:endParaRPr b="0" i="0" sz="1900" u="sng" cap="none" strike="noStrike">
                <a:solidFill>
                  <a:schemeClr val="hlink"/>
                </a:solidFill>
                <a:latin typeface="Calibri"/>
                <a:ea typeface="Calibri"/>
                <a:cs typeface="Calibri"/>
                <a:sym typeface="Calibri"/>
              </a:endParaRPr>
            </a:p>
            <a:p>
              <a:pPr indent="0" lvl="0" marL="0" marR="0" rtl="0" algn="l">
                <a:lnSpc>
                  <a:spcPct val="90000"/>
                </a:lnSpc>
                <a:spcBef>
                  <a:spcPts val="0"/>
                </a:spcBef>
                <a:spcAft>
                  <a:spcPts val="0"/>
                </a:spcAft>
                <a:buClr>
                  <a:schemeClr val="dk1"/>
                </a:buClr>
                <a:buSzPts val="1900"/>
                <a:buFont typeface="Calibri"/>
                <a:buNone/>
              </a:pPr>
              <a:r>
                <a:rPr b="0" i="0" lang="en-US" sz="1900" u="none" cap="none" strike="noStrike">
                  <a:solidFill>
                    <a:schemeClr val="dk1"/>
                  </a:solidFill>
                  <a:latin typeface="Calibri"/>
                  <a:ea typeface="Calibri"/>
                  <a:cs typeface="Calibri"/>
                  <a:sym typeface="Calibri"/>
                </a:rPr>
                <a:t>Please see this link for more information </a:t>
              </a:r>
              <a:r>
                <a:rPr b="0" i="0" lang="en-US" sz="1900" u="sng" cap="none" strike="noStrike">
                  <a:solidFill>
                    <a:schemeClr val="hlink"/>
                  </a:solidFill>
                  <a:latin typeface="Calibri"/>
                  <a:ea typeface="Calibri"/>
                  <a:cs typeface="Calibri"/>
                  <a:sym typeface="Calibri"/>
                  <a:hlinkClick r:id="rId6"/>
                </a:rPr>
                <a:t>https://drive.google.com/file/d/1cboQChLeahpq39ETgGulQwMWBnLcorzd/view?usp=drive_link</a:t>
              </a:r>
              <a:endParaRPr b="0" i="0" sz="1900" u="none" cap="none" strike="noStrike">
                <a:solidFill>
                  <a:schemeClr val="dk1"/>
                </a:solidFill>
                <a:latin typeface="Calibri"/>
                <a:ea typeface="Calibri"/>
                <a:cs typeface="Calibri"/>
                <a:sym typeface="Calibri"/>
              </a:endParaRPr>
            </a:p>
            <a:p>
              <a:pPr indent="0" lvl="0" marL="0" marR="0" rtl="0" algn="l">
                <a:lnSpc>
                  <a:spcPct val="90000"/>
                </a:lnSpc>
                <a:spcBef>
                  <a:spcPts val="0"/>
                </a:spcBef>
                <a:spcAft>
                  <a:spcPts val="0"/>
                </a:spcAft>
                <a:buClr>
                  <a:schemeClr val="dk1"/>
                </a:buClr>
                <a:buSzPts val="1900"/>
                <a:buFont typeface="Calibri"/>
                <a:buNone/>
              </a:pPr>
              <a:r>
                <a:rPr b="0" i="0" lang="en-US" sz="1900" u="none" cap="none" strike="noStrike">
                  <a:solidFill>
                    <a:schemeClr val="dk1"/>
                  </a:solidFill>
                  <a:latin typeface="Calibri"/>
                  <a:ea typeface="Calibri"/>
                  <a:cs typeface="Calibri"/>
                  <a:sym typeface="Calibri"/>
                </a:rPr>
                <a:t>Please see this video for more information:</a:t>
              </a:r>
              <a:endParaRPr b="0" i="0" sz="1900" u="none" cap="none" strike="noStrike">
                <a:solidFill>
                  <a:schemeClr val="dk1"/>
                </a:solidFill>
                <a:latin typeface="Calibri"/>
                <a:ea typeface="Calibri"/>
                <a:cs typeface="Calibri"/>
                <a:sym typeface="Calibri"/>
              </a:endParaRPr>
            </a:p>
            <a:p>
              <a:pPr indent="0" lvl="0" marL="0" marR="0" rtl="0" algn="l">
                <a:lnSpc>
                  <a:spcPct val="90000"/>
                </a:lnSpc>
                <a:spcBef>
                  <a:spcPts val="0"/>
                </a:spcBef>
                <a:spcAft>
                  <a:spcPts val="0"/>
                </a:spcAft>
                <a:buClr>
                  <a:schemeClr val="dk1"/>
                </a:buClr>
                <a:buSzPts val="1900"/>
                <a:buFont typeface="Calibri"/>
                <a:buNone/>
              </a:pPr>
              <a:r>
                <a:rPr b="0" i="0" lang="en-US" sz="1900" u="sng" cap="none" strike="noStrike">
                  <a:solidFill>
                    <a:schemeClr val="hlink"/>
                  </a:solidFill>
                  <a:latin typeface="Calibri"/>
                  <a:ea typeface="Calibri"/>
                  <a:cs typeface="Calibri"/>
                  <a:sym typeface="Calibri"/>
                </a:rPr>
                <a:t>https://drive.google.com/file/d/19vl_-uFVlrygEyZnF1xPtSr0K7bfm_yb/view?usp=gmail&amp;ts=66d81f4d</a:t>
              </a:r>
              <a:endParaRPr b="0" i="0" sz="1900" u="sng" cap="none" strike="noStrike">
                <a:solidFill>
                  <a:schemeClr val="hlink"/>
                </a:solidFill>
                <a:latin typeface="Calibri"/>
                <a:ea typeface="Calibri"/>
                <a:cs typeface="Calibri"/>
                <a:sym typeface="Calibri"/>
              </a:endParaRPr>
            </a:p>
            <a:p>
              <a:pPr indent="0" lvl="0" marL="0" marR="0" rtl="0" algn="l">
                <a:lnSpc>
                  <a:spcPct val="90000"/>
                </a:lnSpc>
                <a:spcBef>
                  <a:spcPts val="0"/>
                </a:spcBef>
                <a:spcAft>
                  <a:spcPts val="0"/>
                </a:spcAft>
                <a:buClr>
                  <a:schemeClr val="dk1"/>
                </a:buClr>
                <a:buSzPts val="1900"/>
                <a:buFont typeface="Calibri"/>
                <a:buNone/>
              </a:pPr>
              <a:r>
                <a:t/>
              </a:r>
              <a:endParaRPr b="0" i="0" sz="1900" u="none" cap="none" strike="noStrike">
                <a:solidFill>
                  <a:schemeClr val="dk1"/>
                </a:solidFill>
                <a:latin typeface="Calibri"/>
                <a:ea typeface="Calibri"/>
                <a:cs typeface="Calibri"/>
                <a:sym typeface="Calibri"/>
              </a:endParaRPr>
            </a:p>
          </p:txBody>
        </p:sp>
        <p:sp>
          <p:nvSpPr>
            <p:cNvPr id="360" name="Google Shape;360;p6"/>
            <p:cNvSpPr/>
            <p:nvPr/>
          </p:nvSpPr>
          <p:spPr>
            <a:xfrm>
              <a:off x="0" y="3145794"/>
              <a:ext cx="8229600" cy="1509300"/>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 name="Google Shape;361;p6"/>
            <p:cNvSpPr/>
            <p:nvPr/>
          </p:nvSpPr>
          <p:spPr>
            <a:xfrm>
              <a:off x="218503" y="3451288"/>
              <a:ext cx="746700" cy="746700"/>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 name="Google Shape;362;p6"/>
            <p:cNvSpPr/>
            <p:nvPr/>
          </p:nvSpPr>
          <p:spPr>
            <a:xfrm>
              <a:off x="1568246" y="2432705"/>
              <a:ext cx="6661353" cy="1357788"/>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 name="Google Shape;363;p6"/>
            <p:cNvSpPr txBox="1"/>
            <p:nvPr/>
          </p:nvSpPr>
          <p:spPr>
            <a:xfrm>
              <a:off x="867991" y="3221531"/>
              <a:ext cx="6661500" cy="1357800"/>
            </a:xfrm>
            <a:prstGeom prst="rect">
              <a:avLst/>
            </a:prstGeom>
            <a:noFill/>
            <a:ln>
              <a:noFill/>
            </a:ln>
          </p:spPr>
          <p:txBody>
            <a:bodyPr anchorCtr="0" anchor="ctr" bIns="143675" lIns="143675" spcFirstLastPara="1" rIns="143675" wrap="square" tIns="143675">
              <a:noAutofit/>
            </a:bodyPr>
            <a:lstStyle/>
            <a:p>
              <a:pPr indent="0" lvl="0" marL="0" marR="0" rtl="0" algn="l">
                <a:lnSpc>
                  <a:spcPct val="90000"/>
                </a:lnSpc>
                <a:spcBef>
                  <a:spcPts val="0"/>
                </a:spcBef>
                <a:spcAft>
                  <a:spcPts val="0"/>
                </a:spcAft>
                <a:buClr>
                  <a:schemeClr val="dk1"/>
                </a:buClr>
                <a:buSzPts val="1900"/>
                <a:buFont typeface="Calibri"/>
                <a:buNone/>
              </a:pPr>
              <a:r>
                <a:rPr b="0" i="0" lang="en-US" sz="1900" u="none" cap="none" strike="noStrike">
                  <a:solidFill>
                    <a:schemeClr val="dk1"/>
                  </a:solidFill>
                  <a:latin typeface="Calibri"/>
                  <a:ea typeface="Calibri"/>
                  <a:cs typeface="Calibri"/>
                  <a:sym typeface="Calibri"/>
                </a:rPr>
                <a:t>You have been allocated  approx. 2 hours of online time on Friday Sept 20th at one of the following times to complete this: 9.30 or 11.30 or 14.00 or 16.00. Please check NMHS10480 to find your timeslot. </a:t>
              </a:r>
              <a:endParaRPr b="0" i="0" sz="1900" u="none" cap="none" strike="noStrike">
                <a:solidFill>
                  <a:schemeClr val="dk1"/>
                </a:solidFill>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1400"/>
              <a:buNone/>
            </a:pPr>
            <a:r>
              <a:rPr b="1" lang="en-US" sz="3700"/>
              <a:t>Patient Moving &amp; Handling Practical Skills </a:t>
            </a:r>
            <a:endParaRPr sz="3700"/>
          </a:p>
        </p:txBody>
      </p:sp>
      <p:grpSp>
        <p:nvGrpSpPr>
          <p:cNvPr id="369" name="Google Shape;369;p7"/>
          <p:cNvGrpSpPr/>
          <p:nvPr/>
        </p:nvGrpSpPr>
        <p:grpSpPr>
          <a:xfrm>
            <a:off x="918105" y="1601247"/>
            <a:ext cx="7307788" cy="4523868"/>
            <a:chOff x="460905" y="1047"/>
            <a:chExt cx="7307788" cy="4523868"/>
          </a:xfrm>
        </p:grpSpPr>
        <p:sp>
          <p:nvSpPr>
            <p:cNvPr id="370" name="Google Shape;370;p7"/>
            <p:cNvSpPr/>
            <p:nvPr/>
          </p:nvSpPr>
          <p:spPr>
            <a:xfrm>
              <a:off x="460905" y="1047"/>
              <a:ext cx="3479899" cy="2087939"/>
            </a:xfrm>
            <a:prstGeom prst="rect">
              <a:avLst/>
            </a:prstGeom>
            <a:solidFill>
              <a:schemeClr val="accent1"/>
            </a:solidFill>
            <a:ln cap="flat" cmpd="sng" w="38100">
              <a:solidFill>
                <a:schemeClr val="lt1"/>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 name="Google Shape;371;p7"/>
            <p:cNvSpPr txBox="1"/>
            <p:nvPr/>
          </p:nvSpPr>
          <p:spPr>
            <a:xfrm>
              <a:off x="460905" y="1047"/>
              <a:ext cx="3479899" cy="2087939"/>
            </a:xfrm>
            <a:prstGeom prst="rect">
              <a:avLst/>
            </a:prstGeom>
            <a:noFill/>
            <a:ln>
              <a:noFill/>
            </a:ln>
          </p:spPr>
          <p:txBody>
            <a:bodyPr anchorCtr="0" anchor="ctr" bIns="99050" lIns="99050" spcFirstLastPara="1" rIns="99050" wrap="square" tIns="99050">
              <a:noAutofit/>
            </a:bodyPr>
            <a:lstStyle/>
            <a:p>
              <a:pPr indent="0" lvl="0" marL="0" marR="0" rtl="0" algn="ctr">
                <a:lnSpc>
                  <a:spcPct val="90000"/>
                </a:lnSpc>
                <a:spcBef>
                  <a:spcPts val="0"/>
                </a:spcBef>
                <a:spcAft>
                  <a:spcPts val="0"/>
                </a:spcAft>
                <a:buClr>
                  <a:schemeClr val="lt1"/>
                </a:buClr>
                <a:buSzPts val="2600"/>
                <a:buFont typeface="Calibri"/>
                <a:buNone/>
              </a:pPr>
              <a:r>
                <a:rPr b="0" i="0" lang="en-US" sz="2600" u="none" cap="none" strike="noStrike">
                  <a:solidFill>
                    <a:schemeClr val="lt1"/>
                  </a:solidFill>
                  <a:latin typeface="Calibri"/>
                  <a:ea typeface="Calibri"/>
                  <a:cs typeface="Calibri"/>
                  <a:sym typeface="Calibri"/>
                </a:rPr>
                <a:t>Practical sessions-please see timetable for NMHS10480</a:t>
              </a:r>
              <a:endParaRPr b="0" i="0" sz="2600" u="none" cap="none" strike="noStrike">
                <a:solidFill>
                  <a:schemeClr val="lt1"/>
                </a:solidFill>
                <a:latin typeface="Calibri"/>
                <a:ea typeface="Calibri"/>
                <a:cs typeface="Calibri"/>
                <a:sym typeface="Calibri"/>
              </a:endParaRPr>
            </a:p>
          </p:txBody>
        </p:sp>
        <p:sp>
          <p:nvSpPr>
            <p:cNvPr id="372" name="Google Shape;372;p7"/>
            <p:cNvSpPr/>
            <p:nvPr/>
          </p:nvSpPr>
          <p:spPr>
            <a:xfrm>
              <a:off x="4288794" y="1047"/>
              <a:ext cx="3479899" cy="2087939"/>
            </a:xfrm>
            <a:prstGeom prst="rect">
              <a:avLst/>
            </a:prstGeom>
            <a:solidFill>
              <a:schemeClr val="accent1"/>
            </a:solidFill>
            <a:ln cap="flat" cmpd="sng" w="38100">
              <a:solidFill>
                <a:schemeClr val="lt1"/>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 name="Google Shape;373;p7"/>
            <p:cNvSpPr txBox="1"/>
            <p:nvPr/>
          </p:nvSpPr>
          <p:spPr>
            <a:xfrm>
              <a:off x="4288794" y="1047"/>
              <a:ext cx="3479899" cy="2087939"/>
            </a:xfrm>
            <a:prstGeom prst="rect">
              <a:avLst/>
            </a:prstGeom>
            <a:noFill/>
            <a:ln>
              <a:noFill/>
            </a:ln>
          </p:spPr>
          <p:txBody>
            <a:bodyPr anchorCtr="0" anchor="ctr" bIns="99050" lIns="99050" spcFirstLastPara="1" rIns="99050" wrap="square" tIns="99050">
              <a:noAutofit/>
            </a:bodyPr>
            <a:lstStyle/>
            <a:p>
              <a:pPr indent="0" lvl="0" marL="0" marR="0" rtl="0" algn="ctr">
                <a:lnSpc>
                  <a:spcPct val="90000"/>
                </a:lnSpc>
                <a:spcBef>
                  <a:spcPts val="0"/>
                </a:spcBef>
                <a:spcAft>
                  <a:spcPts val="0"/>
                </a:spcAft>
                <a:buClr>
                  <a:schemeClr val="lt1"/>
                </a:buClr>
                <a:buSzPts val="2600"/>
                <a:buFont typeface="Calibri"/>
                <a:buNone/>
              </a:pPr>
              <a:r>
                <a:rPr b="0" i="0" lang="en-US" sz="2600" u="none" cap="none" strike="noStrike">
                  <a:solidFill>
                    <a:schemeClr val="lt1"/>
                  </a:solidFill>
                  <a:latin typeface="Calibri"/>
                  <a:ea typeface="Calibri"/>
                  <a:cs typeface="Calibri"/>
                  <a:sym typeface="Calibri"/>
                </a:rPr>
                <a:t>One Friday only for half a day must be completed</a:t>
              </a:r>
              <a:endParaRPr b="0" i="0" sz="2600" u="none" cap="none" strike="noStrike">
                <a:solidFill>
                  <a:schemeClr val="lt1"/>
                </a:solidFill>
                <a:latin typeface="Calibri"/>
                <a:ea typeface="Calibri"/>
                <a:cs typeface="Calibri"/>
                <a:sym typeface="Calibri"/>
              </a:endParaRPr>
            </a:p>
          </p:txBody>
        </p:sp>
        <p:sp>
          <p:nvSpPr>
            <p:cNvPr id="374" name="Google Shape;374;p7"/>
            <p:cNvSpPr/>
            <p:nvPr/>
          </p:nvSpPr>
          <p:spPr>
            <a:xfrm>
              <a:off x="460905" y="2436976"/>
              <a:ext cx="3479899" cy="2087939"/>
            </a:xfrm>
            <a:prstGeom prst="rect">
              <a:avLst/>
            </a:prstGeom>
            <a:solidFill>
              <a:schemeClr val="accent1"/>
            </a:solidFill>
            <a:ln cap="flat" cmpd="sng" w="38100">
              <a:solidFill>
                <a:schemeClr val="lt1"/>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 name="Google Shape;375;p7"/>
            <p:cNvSpPr txBox="1"/>
            <p:nvPr/>
          </p:nvSpPr>
          <p:spPr>
            <a:xfrm>
              <a:off x="460905" y="2436976"/>
              <a:ext cx="3479899" cy="2087939"/>
            </a:xfrm>
            <a:prstGeom prst="rect">
              <a:avLst/>
            </a:prstGeom>
            <a:noFill/>
            <a:ln>
              <a:noFill/>
            </a:ln>
          </p:spPr>
          <p:txBody>
            <a:bodyPr anchorCtr="0" anchor="ctr" bIns="99050" lIns="99050" spcFirstLastPara="1" rIns="99050" wrap="square" tIns="99050">
              <a:noAutofit/>
            </a:bodyPr>
            <a:lstStyle/>
            <a:p>
              <a:pPr indent="0" lvl="0" marL="0" marR="0" rtl="0" algn="ctr">
                <a:lnSpc>
                  <a:spcPct val="90000"/>
                </a:lnSpc>
                <a:spcBef>
                  <a:spcPts val="0"/>
                </a:spcBef>
                <a:spcAft>
                  <a:spcPts val="0"/>
                </a:spcAft>
                <a:buClr>
                  <a:schemeClr val="lt1"/>
                </a:buClr>
                <a:buSzPts val="2600"/>
                <a:buFont typeface="Calibri"/>
                <a:buNone/>
              </a:pPr>
              <a:r>
                <a:rPr b="0" i="0" lang="en-US" sz="2600" u="none" cap="none" strike="noStrike">
                  <a:solidFill>
                    <a:schemeClr val="lt1"/>
                  </a:solidFill>
                  <a:latin typeface="Calibri"/>
                  <a:ea typeface="Calibri"/>
                  <a:cs typeface="Calibri"/>
                  <a:sym typeface="Calibri"/>
                </a:rPr>
                <a:t>Either Friday 27th September or Friday 4th October or Friday 11th October from 9-12.30 or 13.15-16.45</a:t>
              </a:r>
              <a:endParaRPr b="0" i="0" sz="2600" u="none" cap="none" strike="noStrike">
                <a:solidFill>
                  <a:schemeClr val="lt1"/>
                </a:solidFill>
                <a:latin typeface="Calibri"/>
                <a:ea typeface="Calibri"/>
                <a:cs typeface="Calibri"/>
                <a:sym typeface="Calibri"/>
              </a:endParaRPr>
            </a:p>
          </p:txBody>
        </p:sp>
        <p:sp>
          <p:nvSpPr>
            <p:cNvPr id="376" name="Google Shape;376;p7"/>
            <p:cNvSpPr/>
            <p:nvPr/>
          </p:nvSpPr>
          <p:spPr>
            <a:xfrm>
              <a:off x="4288794" y="2436976"/>
              <a:ext cx="3479899" cy="2087939"/>
            </a:xfrm>
            <a:prstGeom prst="rect">
              <a:avLst/>
            </a:prstGeom>
            <a:solidFill>
              <a:schemeClr val="accent1"/>
            </a:solidFill>
            <a:ln cap="flat" cmpd="sng" w="38100">
              <a:solidFill>
                <a:schemeClr val="lt1"/>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 name="Google Shape;377;p7"/>
            <p:cNvSpPr txBox="1"/>
            <p:nvPr/>
          </p:nvSpPr>
          <p:spPr>
            <a:xfrm>
              <a:off x="4288794" y="2436976"/>
              <a:ext cx="3479899" cy="2087939"/>
            </a:xfrm>
            <a:prstGeom prst="rect">
              <a:avLst/>
            </a:prstGeom>
            <a:noFill/>
            <a:ln>
              <a:noFill/>
            </a:ln>
          </p:spPr>
          <p:txBody>
            <a:bodyPr anchorCtr="0" anchor="ctr" bIns="99050" lIns="99050" spcFirstLastPara="1" rIns="99050" wrap="square" tIns="99050">
              <a:noAutofit/>
            </a:bodyPr>
            <a:lstStyle/>
            <a:p>
              <a:pPr indent="0" lvl="0" marL="0" marR="0" rtl="0" algn="ctr">
                <a:lnSpc>
                  <a:spcPct val="90000"/>
                </a:lnSpc>
                <a:spcBef>
                  <a:spcPts val="0"/>
                </a:spcBef>
                <a:spcAft>
                  <a:spcPts val="0"/>
                </a:spcAft>
                <a:buClr>
                  <a:schemeClr val="lt1"/>
                </a:buClr>
                <a:buSzPts val="2600"/>
                <a:buFont typeface="Calibri"/>
                <a:buNone/>
              </a:pPr>
              <a:r>
                <a:rPr b="0" i="0" lang="en-US" sz="2600" u="none" cap="none" strike="noStrike">
                  <a:solidFill>
                    <a:schemeClr val="lt1"/>
                  </a:solidFill>
                  <a:latin typeface="Calibri"/>
                  <a:ea typeface="Calibri"/>
                  <a:cs typeface="Calibri"/>
                  <a:sym typeface="Calibri"/>
                </a:rPr>
                <a:t>Wear comfortable appropriate clothing and footwear to practicals</a:t>
              </a:r>
              <a:endParaRPr b="0" i="0" sz="2600" u="none" cap="none" strike="noStrike">
                <a:solidFill>
                  <a:schemeClr val="lt1"/>
                </a:solidFill>
                <a:latin typeface="Calibri"/>
                <a:ea typeface="Calibri"/>
                <a:cs typeface="Calibri"/>
                <a:sym typeface="Calibri"/>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46"/>
          <p:cNvSpPr txBox="1"/>
          <p:nvPr>
            <p:ph type="title"/>
          </p:nvPr>
        </p:nvSpPr>
        <p:spPr>
          <a:xfrm>
            <a:off x="0" y="555991"/>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1400"/>
              <a:buNone/>
            </a:pPr>
            <a:r>
              <a:rPr lang="en-US" sz="4000"/>
              <a:t>Further Information</a:t>
            </a:r>
            <a:endParaRPr sz="4000"/>
          </a:p>
        </p:txBody>
      </p:sp>
      <p:grpSp>
        <p:nvGrpSpPr>
          <p:cNvPr id="383" name="Google Shape;383;p46"/>
          <p:cNvGrpSpPr/>
          <p:nvPr/>
        </p:nvGrpSpPr>
        <p:grpSpPr>
          <a:xfrm>
            <a:off x="457200" y="1609617"/>
            <a:ext cx="8229600" cy="4349585"/>
            <a:chOff x="0" y="1479"/>
            <a:chExt cx="8229600" cy="4349585"/>
          </a:xfrm>
        </p:grpSpPr>
        <p:sp>
          <p:nvSpPr>
            <p:cNvPr id="384" name="Google Shape;384;p46"/>
            <p:cNvSpPr/>
            <p:nvPr/>
          </p:nvSpPr>
          <p:spPr>
            <a:xfrm>
              <a:off x="0" y="3570029"/>
              <a:ext cx="8229600" cy="781035"/>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46"/>
            <p:cNvSpPr txBox="1"/>
            <p:nvPr/>
          </p:nvSpPr>
          <p:spPr>
            <a:xfrm>
              <a:off x="0" y="3570029"/>
              <a:ext cx="8229600" cy="781035"/>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1500"/>
                <a:buFont typeface="Arial"/>
                <a:buNone/>
              </a:pPr>
              <a:r>
                <a:rPr b="0" i="0" lang="en-US" sz="1500" u="sng" cap="none" strike="noStrike">
                  <a:solidFill>
                    <a:schemeClr val="lt1"/>
                  </a:solidFill>
                  <a:latin typeface="Arial"/>
                  <a:ea typeface="Arial"/>
                  <a:cs typeface="Arial"/>
                  <a:sym typeface="Arial"/>
                  <a:hlinkClick r:id="rId3">
                    <a:extLst>
                      <a:ext uri="{A12FA001-AC4F-418D-AE19-62706E023703}">
                        <ahyp:hlinkClr val="tx"/>
                      </a:ext>
                    </a:extLst>
                  </a:hlinkClick>
                </a:rPr>
                <a:t>https://drive.google.com/file/d/1_qGCVAMsnP12nyik0v4EtiZVNP6xaLCD/view?usp=drive_link</a:t>
              </a:r>
              <a:endParaRPr b="0" i="0" sz="1500" u="none" cap="none" strike="noStrike">
                <a:solidFill>
                  <a:schemeClr val="lt1"/>
                </a:solidFill>
                <a:latin typeface="Arial"/>
                <a:ea typeface="Arial"/>
                <a:cs typeface="Arial"/>
                <a:sym typeface="Arial"/>
              </a:endParaRPr>
            </a:p>
          </p:txBody>
        </p:sp>
        <p:sp>
          <p:nvSpPr>
            <p:cNvPr id="386" name="Google Shape;386;p46"/>
            <p:cNvSpPr/>
            <p:nvPr/>
          </p:nvSpPr>
          <p:spPr>
            <a:xfrm rot="10800000">
              <a:off x="0" y="2380512"/>
              <a:ext cx="8229600" cy="1201232"/>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46"/>
            <p:cNvSpPr txBox="1"/>
            <p:nvPr/>
          </p:nvSpPr>
          <p:spPr>
            <a:xfrm>
              <a:off x="0" y="2380512"/>
              <a:ext cx="8229600" cy="780525"/>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1500"/>
                <a:buFont typeface="Arial"/>
                <a:buNone/>
              </a:pPr>
              <a:r>
                <a:rPr b="0" i="0" lang="en-US" sz="1500" u="none" cap="none" strike="noStrike">
                  <a:solidFill>
                    <a:schemeClr val="lt1"/>
                  </a:solidFill>
                  <a:latin typeface="Arial"/>
                  <a:ea typeface="Arial"/>
                  <a:cs typeface="Arial"/>
                  <a:sym typeface="Arial"/>
                </a:rPr>
                <a:t>Student infographic</a:t>
              </a:r>
              <a:endParaRPr/>
            </a:p>
          </p:txBody>
        </p:sp>
        <p:sp>
          <p:nvSpPr>
            <p:cNvPr id="388" name="Google Shape;388;p46"/>
            <p:cNvSpPr/>
            <p:nvPr/>
          </p:nvSpPr>
          <p:spPr>
            <a:xfrm rot="10800000">
              <a:off x="0" y="1190996"/>
              <a:ext cx="8229600" cy="1201232"/>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46"/>
            <p:cNvSpPr txBox="1"/>
            <p:nvPr/>
          </p:nvSpPr>
          <p:spPr>
            <a:xfrm>
              <a:off x="0" y="1190996"/>
              <a:ext cx="8229600" cy="780525"/>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1500"/>
                <a:buFont typeface="Arial"/>
                <a:buNone/>
              </a:pPr>
              <a:r>
                <a:rPr b="0" i="0" lang="en-US" sz="1500" u="sng" cap="none" strike="noStrike">
                  <a:solidFill>
                    <a:schemeClr val="lt1"/>
                  </a:solidFill>
                  <a:latin typeface="Arial"/>
                  <a:ea typeface="Arial"/>
                  <a:cs typeface="Arial"/>
                  <a:sym typeface="Arial"/>
                  <a:hlinkClick r:id="rId4">
                    <a:extLst>
                      <a:ext uri="{A12FA001-AC4F-418D-AE19-62706E023703}">
                        <ahyp:hlinkClr val="tx"/>
                      </a:ext>
                    </a:extLst>
                  </a:hlinkClick>
                </a:rPr>
                <a:t>https://drive.google.com/file/d/1vbt_H8PjttpMQD8kolTqo1oXmINRpzDL/view?usp=drive_link</a:t>
              </a:r>
              <a:endParaRPr b="0" i="0" sz="1500" u="none" cap="none" strike="noStrike">
                <a:solidFill>
                  <a:schemeClr val="lt1"/>
                </a:solidFill>
                <a:latin typeface="Arial"/>
                <a:ea typeface="Arial"/>
                <a:cs typeface="Arial"/>
                <a:sym typeface="Arial"/>
              </a:endParaRPr>
            </a:p>
          </p:txBody>
        </p:sp>
        <p:sp>
          <p:nvSpPr>
            <p:cNvPr id="390" name="Google Shape;390;p46"/>
            <p:cNvSpPr/>
            <p:nvPr/>
          </p:nvSpPr>
          <p:spPr>
            <a:xfrm rot="10800000">
              <a:off x="0" y="1479"/>
              <a:ext cx="8229600" cy="1201232"/>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46"/>
            <p:cNvSpPr txBox="1"/>
            <p:nvPr/>
          </p:nvSpPr>
          <p:spPr>
            <a:xfrm>
              <a:off x="0" y="1479"/>
              <a:ext cx="8229600" cy="780525"/>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1500"/>
                <a:buFont typeface="Arial"/>
                <a:buNone/>
              </a:pPr>
              <a:r>
                <a:rPr b="0" i="0" lang="en-US" sz="1500" u="none" cap="none" strike="noStrike">
                  <a:solidFill>
                    <a:schemeClr val="lt1"/>
                  </a:solidFill>
                  <a:latin typeface="Arial"/>
                  <a:ea typeface="Arial"/>
                  <a:cs typeface="Arial"/>
                  <a:sym typeface="Arial"/>
                </a:rPr>
                <a:t>Student Information regarding clinical skills:</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br>
              <a:rPr b="1" lang="en-US" sz="3200">
                <a:solidFill>
                  <a:srgbClr val="1F497D"/>
                </a:solidFill>
                <a:latin typeface="Verdana"/>
                <a:ea typeface="Verdana"/>
                <a:cs typeface="Verdana"/>
                <a:sym typeface="Verdana"/>
              </a:rPr>
            </a:br>
            <a:br>
              <a:rPr b="1" lang="en-US" sz="3200">
                <a:solidFill>
                  <a:srgbClr val="1F497D"/>
                </a:solidFill>
                <a:latin typeface="Verdana"/>
                <a:ea typeface="Verdana"/>
                <a:cs typeface="Verdana"/>
                <a:sym typeface="Verdana"/>
              </a:rPr>
            </a:br>
            <a:br>
              <a:rPr b="1" lang="en-US" sz="3200">
                <a:solidFill>
                  <a:srgbClr val="1F497D"/>
                </a:solidFill>
                <a:latin typeface="Verdana"/>
                <a:ea typeface="Verdana"/>
                <a:cs typeface="Verdana"/>
                <a:sym typeface="Verdana"/>
              </a:rPr>
            </a:br>
            <a:br>
              <a:rPr b="1" lang="en-US" sz="3200">
                <a:solidFill>
                  <a:srgbClr val="1F497D"/>
                </a:solidFill>
                <a:latin typeface="Verdana"/>
                <a:ea typeface="Verdana"/>
                <a:cs typeface="Verdana"/>
                <a:sym typeface="Verdana"/>
              </a:rPr>
            </a:br>
            <a:r>
              <a:rPr b="0" i="0" lang="en-US" sz="3200" u="none" cap="none" strike="noStrike">
                <a:solidFill>
                  <a:srgbClr val="000000"/>
                </a:solidFill>
                <a:latin typeface="Arial"/>
                <a:ea typeface="Arial"/>
                <a:cs typeface="Arial"/>
                <a:sym typeface="Arial"/>
              </a:rPr>
              <a:t>CLINICAL SKILLS </a:t>
            </a:r>
            <a:br>
              <a:rPr lang="en-US" sz="1200"/>
            </a:br>
            <a:r>
              <a:rPr lang="en-US" sz="3200">
                <a:latin typeface="Arial"/>
                <a:ea typeface="Arial"/>
                <a:cs typeface="Arial"/>
                <a:sym typeface="Arial"/>
              </a:rPr>
              <a:t>Office</a:t>
            </a:r>
            <a:br>
              <a:rPr lang="en-US" sz="3200"/>
            </a:br>
            <a:r>
              <a:rPr b="1" lang="en-US" sz="3200">
                <a:latin typeface="Arial"/>
                <a:ea typeface="Arial"/>
                <a:cs typeface="Arial"/>
                <a:sym typeface="Arial"/>
              </a:rPr>
              <a:t>Who we are</a:t>
            </a:r>
            <a:br>
              <a:rPr lang="en-US"/>
            </a:br>
            <a:endParaRPr/>
          </a:p>
        </p:txBody>
      </p:sp>
      <p:graphicFrame>
        <p:nvGraphicFramePr>
          <p:cNvPr id="397" name="Google Shape;397;p8"/>
          <p:cNvGraphicFramePr/>
          <p:nvPr/>
        </p:nvGraphicFramePr>
        <p:xfrm>
          <a:off x="251521" y="2526034"/>
          <a:ext cx="3000000" cy="3000000"/>
        </p:xfrm>
        <a:graphic>
          <a:graphicData uri="http://schemas.openxmlformats.org/drawingml/2006/table">
            <a:tbl>
              <a:tblPr>
                <a:noFill/>
                <a:tableStyleId>{0EBA0E64-7EE2-4526-A4AB-6D6940B6CA66}</a:tableStyleId>
              </a:tblPr>
              <a:tblGrid>
                <a:gridCol w="1777300"/>
                <a:gridCol w="757150"/>
                <a:gridCol w="1083925"/>
                <a:gridCol w="2574300"/>
              </a:tblGrid>
              <a:tr h="509400">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DAE4F8"/>
                          </a:highlight>
                          <a:latin typeface="Lobster"/>
                          <a:ea typeface="Lobster"/>
                          <a:cs typeface="Lobster"/>
                          <a:sym typeface="Lobster"/>
                        </a:rPr>
                        <a:t>Liz Greene</a:t>
                      </a:r>
                      <a:endParaRPr sz="1800" u="none" cap="none" strike="noStrike">
                        <a:highlight>
                          <a:srgbClr val="DAE4F8"/>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12675">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DAE4F8"/>
                    </a:solidFill>
                  </a:tcPr>
                </a:tc>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DAE4F8"/>
                          </a:highlight>
                          <a:latin typeface="Lobster"/>
                          <a:ea typeface="Lobster"/>
                          <a:cs typeface="Lobster"/>
                          <a:sym typeface="Lobster"/>
                        </a:rPr>
                        <a:t>B3.32</a:t>
                      </a:r>
                      <a:endParaRPr sz="1800" u="none" cap="none" strike="noStrike">
                        <a:highlight>
                          <a:srgbClr val="DAE4F8"/>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12675">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DAE4F8"/>
                    </a:solidFill>
                  </a:tcPr>
                </a:tc>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DAE4F8"/>
                          </a:highlight>
                          <a:latin typeface="Lobster"/>
                          <a:ea typeface="Lobster"/>
                          <a:cs typeface="Lobster"/>
                          <a:sym typeface="Lobster"/>
                        </a:rPr>
                        <a:t>716 6405</a:t>
                      </a:r>
                      <a:endParaRPr sz="1800" u="none" cap="none" strike="noStrike">
                        <a:highlight>
                          <a:srgbClr val="DAE4F8"/>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12675">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DAE4F8"/>
                    </a:solidFill>
                  </a:tcPr>
                </a:tc>
                <a:tc>
                  <a:txBody>
                    <a:bodyPr/>
                    <a:lstStyle/>
                    <a:p>
                      <a:pPr indent="0" lvl="0" marL="0" marR="0" rtl="0" algn="l">
                        <a:lnSpc>
                          <a:spcPct val="100000"/>
                        </a:lnSpc>
                        <a:spcBef>
                          <a:spcPts val="0"/>
                        </a:spcBef>
                        <a:spcAft>
                          <a:spcPts val="0"/>
                        </a:spcAft>
                        <a:buClr>
                          <a:srgbClr val="000000"/>
                        </a:buClr>
                        <a:buSzPts val="1900"/>
                        <a:buFont typeface="Arial"/>
                        <a:buNone/>
                      </a:pPr>
                      <a:r>
                        <a:rPr b="0" i="0" lang="en-US" sz="1900" u="none" cap="none" strike="noStrike">
                          <a:solidFill>
                            <a:srgbClr val="000000"/>
                          </a:solidFill>
                          <a:highlight>
                            <a:srgbClr val="DAE4F8"/>
                          </a:highlight>
                          <a:latin typeface="Verdana"/>
                          <a:ea typeface="Verdana"/>
                          <a:cs typeface="Verdana"/>
                          <a:sym typeface="Verdana"/>
                        </a:rPr>
                        <a:t>Liz.greene@ucd.ie</a:t>
                      </a:r>
                      <a:endParaRPr sz="1800" u="none" cap="none" strike="noStrike">
                        <a:highlight>
                          <a:srgbClr val="DAE4F8"/>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12675">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DAE4F8"/>
                    </a:solidFill>
                  </a:tcPr>
                </a:tc>
              </a:tr>
              <a:tr h="509400">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CFD6F2"/>
                          </a:highlight>
                          <a:latin typeface="Lobster"/>
                          <a:ea typeface="Lobster"/>
                          <a:cs typeface="Lobster"/>
                          <a:sym typeface="Lobster"/>
                        </a:rPr>
                        <a:t>Jestin Jose</a:t>
                      </a:r>
                      <a:endParaRPr sz="1800" u="none" cap="none" strike="noStrike">
                        <a:highlight>
                          <a:srgbClr val="CFD6F2"/>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675">
                      <a:solidFill>
                        <a:srgbClr val="FFFFFF"/>
                      </a:solidFill>
                      <a:prstDash val="solid"/>
                      <a:round/>
                      <a:headEnd len="sm" w="sm" type="none"/>
                      <a:tailEnd len="sm" w="sm" type="none"/>
                    </a:lnB>
                    <a:solidFill>
                      <a:srgbClr val="CFD6F2"/>
                    </a:solidFill>
                  </a:tcPr>
                </a:tc>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CFD6F2"/>
                          </a:highlight>
                          <a:latin typeface="Lobster"/>
                          <a:ea typeface="Lobster"/>
                          <a:cs typeface="Lobster"/>
                          <a:sym typeface="Lobster"/>
                        </a:rPr>
                        <a:t>B3.32</a:t>
                      </a:r>
                      <a:endParaRPr sz="1800" u="none" cap="none" strike="noStrike">
                        <a:highlight>
                          <a:srgbClr val="CFD6F2"/>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675">
                      <a:solidFill>
                        <a:srgbClr val="FFFFFF"/>
                      </a:solidFill>
                      <a:prstDash val="solid"/>
                      <a:round/>
                      <a:headEnd len="sm" w="sm" type="none"/>
                      <a:tailEnd len="sm" w="sm" type="none"/>
                    </a:lnB>
                    <a:solidFill>
                      <a:srgbClr val="CFD6F2"/>
                    </a:solidFill>
                  </a:tcPr>
                </a:tc>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CFD6F2"/>
                          </a:highlight>
                          <a:latin typeface="Lobster"/>
                          <a:ea typeface="Lobster"/>
                          <a:cs typeface="Lobster"/>
                          <a:sym typeface="Lobster"/>
                        </a:rPr>
                        <a:t>716 6389</a:t>
                      </a:r>
                      <a:endParaRPr sz="1800" u="none" cap="none" strike="noStrike">
                        <a:highlight>
                          <a:srgbClr val="CFD6F2"/>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675">
                      <a:solidFill>
                        <a:srgbClr val="FFFFFF"/>
                      </a:solidFill>
                      <a:prstDash val="solid"/>
                      <a:round/>
                      <a:headEnd len="sm" w="sm" type="none"/>
                      <a:tailEnd len="sm" w="sm" type="none"/>
                    </a:lnB>
                    <a:solidFill>
                      <a:srgbClr val="CFD6F2"/>
                    </a:solidFill>
                  </a:tcPr>
                </a:tc>
                <a:tc>
                  <a:txBody>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highlight>
                            <a:srgbClr val="CFD6F2"/>
                          </a:highlight>
                          <a:latin typeface="Verdana"/>
                          <a:ea typeface="Verdana"/>
                          <a:cs typeface="Verdana"/>
                          <a:sym typeface="Verdana"/>
                        </a:rPr>
                        <a:t>Jestin.Jose@ucd.ie</a:t>
                      </a:r>
                      <a:endParaRPr sz="1800" u="none" cap="none" strike="noStrike">
                        <a:highlight>
                          <a:srgbClr val="CFD6F2"/>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675">
                      <a:solidFill>
                        <a:srgbClr val="FFFFFF"/>
                      </a:solidFill>
                      <a:prstDash val="solid"/>
                      <a:round/>
                      <a:headEnd len="sm" w="sm" type="none"/>
                      <a:tailEnd len="sm" w="sm" type="none"/>
                    </a:lnB>
                    <a:solidFill>
                      <a:srgbClr val="CFD6F2"/>
                    </a:solidFill>
                  </a:tcPr>
                </a:tc>
              </a:tr>
              <a:tr h="892275">
                <a:tc gridSpan="4">
                  <a:txBody>
                    <a:bodyPr/>
                    <a:lstStyle/>
                    <a:p>
                      <a:pPr indent="0" lvl="0" marL="0" marR="0" rtl="0" algn="l">
                        <a:lnSpc>
                          <a:spcPct val="100000"/>
                        </a:lnSpc>
                        <a:spcBef>
                          <a:spcPts val="0"/>
                        </a:spcBef>
                        <a:spcAft>
                          <a:spcPts val="0"/>
                        </a:spcAft>
                        <a:buClr>
                          <a:srgbClr val="000000"/>
                        </a:buClr>
                        <a:buSzPts val="2000"/>
                        <a:buFont typeface="Arial"/>
                        <a:buNone/>
                      </a:pPr>
                      <a:r>
                        <a:rPr b="0" i="0" lang="en-US" sz="2000" u="sng" cap="none" strike="noStrike">
                          <a:solidFill>
                            <a:srgbClr val="0000FF"/>
                          </a:solidFill>
                          <a:highlight>
                            <a:srgbClr val="CFD6F2"/>
                          </a:highlight>
                          <a:latin typeface="Verdana"/>
                          <a:ea typeface="Verdana"/>
                          <a:cs typeface="Verdana"/>
                          <a:sym typeface="Verdana"/>
                          <a:hlinkClick r:id="rId3">
                            <a:extLst>
                              <a:ext uri="{A12FA001-AC4F-418D-AE19-62706E023703}">
                                <ahyp:hlinkClr val="tx"/>
                              </a:ext>
                            </a:extLst>
                          </a:hlinkClick>
                        </a:rPr>
                        <a:t>clinicalskills@ucd.ie</a:t>
                      </a:r>
                      <a:r>
                        <a:rPr b="0" i="0" lang="en-US" sz="2000" u="none" cap="none" strike="noStrike">
                          <a:solidFill>
                            <a:srgbClr val="000000"/>
                          </a:solidFill>
                          <a:highlight>
                            <a:srgbClr val="CFD6F2"/>
                          </a:highlight>
                          <a:latin typeface="Verdana"/>
                          <a:ea typeface="Verdana"/>
                          <a:cs typeface="Verdana"/>
                          <a:sym typeface="Verdana"/>
                        </a:rPr>
                        <a:t> is our shared e mail to contact us</a:t>
                      </a:r>
                      <a:endParaRPr sz="1800" u="none" cap="none" strike="noStrike">
                        <a:highlight>
                          <a:srgbClr val="CFD6F2"/>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12675">
                      <a:solidFill>
                        <a:srgbClr val="FFFFFF"/>
                      </a:solidFill>
                      <a:prstDash val="solid"/>
                      <a:round/>
                      <a:headEnd len="sm" w="sm" type="none"/>
                      <a:tailEnd len="sm" w="sm" type="none"/>
                    </a:lnT>
                    <a:lnB cap="flat" cmpd="sng" w="12675">
                      <a:solidFill>
                        <a:srgbClr val="FFFFFF"/>
                      </a:solidFill>
                      <a:prstDash val="solid"/>
                      <a:round/>
                      <a:headEnd len="sm" w="sm" type="none"/>
                      <a:tailEnd len="sm" w="sm" type="none"/>
                    </a:lnB>
                    <a:solidFill>
                      <a:srgbClr val="CFD6F2"/>
                    </a:solidFill>
                  </a:tcPr>
                </a:tc>
                <a:tc hMerge="1"/>
                <a:tc hMerge="1"/>
                <a:tc hMerge="1"/>
              </a:tr>
            </a:tbl>
          </a:graphicData>
        </a:graphic>
      </p:graphicFrame>
      <p:sp>
        <p:nvSpPr>
          <p:cNvPr id="398" name="Google Shape;398;p8">
            <a:hlinkClick r:id="rId4"/>
          </p:cNvPr>
          <p:cNvSpPr/>
          <p:nvPr/>
        </p:nvSpPr>
        <p:spPr>
          <a:xfrm>
            <a:off x="871538" y="2986088"/>
            <a:ext cx="9144000" cy="45720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2012-08-23T16:25:33Z</dcterms:created>
  <dc:creator>Carmel</dc:creator>
</cp:coreProperties>
</file>